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charts/chart5.xml" ContentType="application/vnd.openxmlformats-officedocument.drawingml.chart+xml"/>
  <Override PartName="/ppt/drawings/drawing1.xml" ContentType="application/vnd.openxmlformats-officedocument.drawingml.chartshape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69" r:id="rId3"/>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CA4310-A8F6-4943-B33D-EF41BC8472AD}" v="87" dt="2024-04-23T19:54:54.935"/>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Estilo claro 3 - Acento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7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rleny Pérez Patiño" userId="2cd5915433e09634" providerId="LiveId" clId="{E9CA4310-A8F6-4943-B33D-EF41BC8472AD}"/>
    <pc:docChg chg="undo redo custSel delSld modSld">
      <pc:chgData name="Darleny Pérez Patiño" userId="2cd5915433e09634" providerId="LiveId" clId="{E9CA4310-A8F6-4943-B33D-EF41BC8472AD}" dt="2024-04-23T19:53:08.182" v="370" actId="478"/>
      <pc:docMkLst>
        <pc:docMk/>
      </pc:docMkLst>
      <pc:sldChg chg="del">
        <pc:chgData name="Darleny Pérez Patiño" userId="2cd5915433e09634" providerId="LiveId" clId="{E9CA4310-A8F6-4943-B33D-EF41BC8472AD}" dt="2024-04-22T21:37:11.734" v="0" actId="47"/>
        <pc:sldMkLst>
          <pc:docMk/>
          <pc:sldMk cId="1169422976" sldId="259"/>
        </pc:sldMkLst>
      </pc:sldChg>
      <pc:sldChg chg="del">
        <pc:chgData name="Darleny Pérez Patiño" userId="2cd5915433e09634" providerId="LiveId" clId="{E9CA4310-A8F6-4943-B33D-EF41BC8472AD}" dt="2024-04-22T21:37:12.804" v="1" actId="47"/>
        <pc:sldMkLst>
          <pc:docMk/>
          <pc:sldMk cId="3423711771" sldId="261"/>
        </pc:sldMkLst>
      </pc:sldChg>
      <pc:sldChg chg="del">
        <pc:chgData name="Darleny Pérez Patiño" userId="2cd5915433e09634" providerId="LiveId" clId="{E9CA4310-A8F6-4943-B33D-EF41BC8472AD}" dt="2024-04-22T21:37:13.981" v="2" actId="47"/>
        <pc:sldMkLst>
          <pc:docMk/>
          <pc:sldMk cId="617071854" sldId="262"/>
        </pc:sldMkLst>
      </pc:sldChg>
      <pc:sldChg chg="del">
        <pc:chgData name="Darleny Pérez Patiño" userId="2cd5915433e09634" providerId="LiveId" clId="{E9CA4310-A8F6-4943-B33D-EF41BC8472AD}" dt="2024-04-22T21:37:15.059" v="3" actId="47"/>
        <pc:sldMkLst>
          <pc:docMk/>
          <pc:sldMk cId="3863745614" sldId="263"/>
        </pc:sldMkLst>
      </pc:sldChg>
      <pc:sldChg chg="del">
        <pc:chgData name="Darleny Pérez Patiño" userId="2cd5915433e09634" providerId="LiveId" clId="{E9CA4310-A8F6-4943-B33D-EF41BC8472AD}" dt="2024-04-22T21:37:18.174" v="4" actId="47"/>
        <pc:sldMkLst>
          <pc:docMk/>
          <pc:sldMk cId="1962450305" sldId="264"/>
        </pc:sldMkLst>
      </pc:sldChg>
      <pc:sldChg chg="del">
        <pc:chgData name="Darleny Pérez Patiño" userId="2cd5915433e09634" providerId="LiveId" clId="{E9CA4310-A8F6-4943-B33D-EF41BC8472AD}" dt="2024-04-22T21:37:18.973" v="5" actId="47"/>
        <pc:sldMkLst>
          <pc:docMk/>
          <pc:sldMk cId="2503537791" sldId="266"/>
        </pc:sldMkLst>
      </pc:sldChg>
      <pc:sldChg chg="del">
        <pc:chgData name="Darleny Pérez Patiño" userId="2cd5915433e09634" providerId="LiveId" clId="{E9CA4310-A8F6-4943-B33D-EF41BC8472AD}" dt="2024-04-22T21:37:32.457" v="7" actId="47"/>
        <pc:sldMkLst>
          <pc:docMk/>
          <pc:sldMk cId="2715352665" sldId="268"/>
        </pc:sldMkLst>
      </pc:sldChg>
      <pc:sldChg chg="del">
        <pc:chgData name="Darleny Pérez Patiño" userId="2cd5915433e09634" providerId="LiveId" clId="{E9CA4310-A8F6-4943-B33D-EF41BC8472AD}" dt="2024-04-22T21:37:25.480" v="6" actId="47"/>
        <pc:sldMkLst>
          <pc:docMk/>
          <pc:sldMk cId="926047669" sldId="270"/>
        </pc:sldMkLst>
      </pc:sldChg>
      <pc:sldChg chg="addSp delSp modSp mod">
        <pc:chgData name="Darleny Pérez Patiño" userId="2cd5915433e09634" providerId="LiveId" clId="{E9CA4310-A8F6-4943-B33D-EF41BC8472AD}" dt="2024-04-23T19:53:08.182" v="370" actId="478"/>
        <pc:sldMkLst>
          <pc:docMk/>
          <pc:sldMk cId="6254315" sldId="271"/>
        </pc:sldMkLst>
        <pc:spChg chg="add del mod ord">
          <ac:chgData name="Darleny Pérez Patiño" userId="2cd5915433e09634" providerId="LiveId" clId="{E9CA4310-A8F6-4943-B33D-EF41BC8472AD}" dt="2024-04-23T19:53:08.182" v="370" actId="478"/>
          <ac:spMkLst>
            <pc:docMk/>
            <pc:sldMk cId="6254315" sldId="271"/>
            <ac:spMk id="2" creationId="{733D0C13-DEC5-4C86-BA10-E933FFB9DD8D}"/>
          </ac:spMkLst>
        </pc:spChg>
        <pc:spChg chg="mod">
          <ac:chgData name="Darleny Pérez Patiño" userId="2cd5915433e09634" providerId="LiveId" clId="{E9CA4310-A8F6-4943-B33D-EF41BC8472AD}" dt="2024-04-23T14:31:32.041" v="304"/>
          <ac:spMkLst>
            <pc:docMk/>
            <pc:sldMk cId="6254315" sldId="271"/>
            <ac:spMk id="4" creationId="{840A647C-6C58-2A82-FF55-C0D16EE89C21}"/>
          </ac:spMkLst>
        </pc:spChg>
        <pc:spChg chg="mod">
          <ac:chgData name="Darleny Pérez Patiño" userId="2cd5915433e09634" providerId="LiveId" clId="{E9CA4310-A8F6-4943-B33D-EF41BC8472AD}" dt="2024-04-22T22:11:03.236" v="255" actId="20577"/>
          <ac:spMkLst>
            <pc:docMk/>
            <pc:sldMk cId="6254315" sldId="271"/>
            <ac:spMk id="5" creationId="{6E18791C-7D57-4455-89A6-1D767B503BD4}"/>
          </ac:spMkLst>
        </pc:spChg>
        <pc:spChg chg="mod">
          <ac:chgData name="Darleny Pérez Patiño" userId="2cd5915433e09634" providerId="LiveId" clId="{E9CA4310-A8F6-4943-B33D-EF41BC8472AD}" dt="2024-04-22T22:10:21.557" v="212" actId="20577"/>
          <ac:spMkLst>
            <pc:docMk/>
            <pc:sldMk cId="6254315" sldId="271"/>
            <ac:spMk id="6" creationId="{803BBA2C-EB6E-8E0A-F229-3A39C3FE91C6}"/>
          </ac:spMkLst>
        </pc:spChg>
        <pc:spChg chg="mod">
          <ac:chgData name="Darleny Pérez Patiño" userId="2cd5915433e09634" providerId="LiveId" clId="{E9CA4310-A8F6-4943-B33D-EF41BC8472AD}" dt="2024-04-22T22:18:40.624" v="274" actId="14100"/>
          <ac:spMkLst>
            <pc:docMk/>
            <pc:sldMk cId="6254315" sldId="271"/>
            <ac:spMk id="124" creationId="{6A734DBF-E612-48C5-A6BD-60BE3DE753A1}"/>
          </ac:spMkLst>
        </pc:spChg>
        <pc:graphicFrameChg chg="add mod">
          <ac:chgData name="Darleny Pérez Patiño" userId="2cd5915433e09634" providerId="LiveId" clId="{E9CA4310-A8F6-4943-B33D-EF41BC8472AD}" dt="2024-04-23T19:41:50.538" v="342" actId="14100"/>
          <ac:graphicFrameMkLst>
            <pc:docMk/>
            <pc:sldMk cId="6254315" sldId="271"/>
            <ac:graphicFrameMk id="7" creationId="{2C2BE23B-7029-0DBF-2140-998E169B8286}"/>
          </ac:graphicFrameMkLst>
        </pc:graphicFrameChg>
        <pc:graphicFrameChg chg="add mod">
          <ac:chgData name="Darleny Pérez Patiño" userId="2cd5915433e09634" providerId="LiveId" clId="{E9CA4310-A8F6-4943-B33D-EF41BC8472AD}" dt="2024-04-23T19:51:08.671" v="368" actId="14100"/>
          <ac:graphicFrameMkLst>
            <pc:docMk/>
            <pc:sldMk cId="6254315" sldId="271"/>
            <ac:graphicFrameMk id="8" creationId="{DF88D27B-3303-B36F-0EFA-52B82FC0B653}"/>
          </ac:graphicFrameMkLst>
        </pc:graphicFrameChg>
        <pc:graphicFrameChg chg="del">
          <ac:chgData name="Darleny Pérez Patiño" userId="2cd5915433e09634" providerId="LiveId" clId="{E9CA4310-A8F6-4943-B33D-EF41BC8472AD}" dt="2024-04-22T21:38:12.062" v="9" actId="478"/>
          <ac:graphicFrameMkLst>
            <pc:docMk/>
            <pc:sldMk cId="6254315" sldId="271"/>
            <ac:graphicFrameMk id="9" creationId="{D59C76B6-F4B0-41E8-92BD-91A34E1443AA}"/>
          </ac:graphicFrameMkLst>
        </pc:graphicFrameChg>
        <pc:graphicFrameChg chg="del">
          <ac:chgData name="Darleny Pérez Patiño" userId="2cd5915433e09634" providerId="LiveId" clId="{E9CA4310-A8F6-4943-B33D-EF41BC8472AD}" dt="2024-04-22T21:39:15.528" v="18" actId="478"/>
          <ac:graphicFrameMkLst>
            <pc:docMk/>
            <pc:sldMk cId="6254315" sldId="271"/>
            <ac:graphicFrameMk id="10" creationId="{F3A7648D-EF89-4287-9742-F8C5281F7D04}"/>
          </ac:graphicFrameMkLst>
        </pc:graphicFrameChg>
        <pc:graphicFrameChg chg="del">
          <ac:chgData name="Darleny Pérez Patiño" userId="2cd5915433e09634" providerId="LiveId" clId="{E9CA4310-A8F6-4943-B33D-EF41BC8472AD}" dt="2024-04-22T21:46:59.404" v="25" actId="478"/>
          <ac:graphicFrameMkLst>
            <pc:docMk/>
            <pc:sldMk cId="6254315" sldId="271"/>
            <ac:graphicFrameMk id="15" creationId="{20D834CA-6DBC-4FF5-98A1-66F02F1849F8}"/>
          </ac:graphicFrameMkLst>
        </pc:graphicFrameChg>
        <pc:graphicFrameChg chg="mod modGraphic">
          <ac:chgData name="Darleny Pérez Patiño" userId="2cd5915433e09634" providerId="LiveId" clId="{E9CA4310-A8F6-4943-B33D-EF41BC8472AD}" dt="2024-04-23T19:36:19.021" v="334" actId="14100"/>
          <ac:graphicFrameMkLst>
            <pc:docMk/>
            <pc:sldMk cId="6254315" sldId="271"/>
            <ac:graphicFrameMk id="17" creationId="{612E1977-6217-C8E9-E336-DEBBFD4306BE}"/>
          </ac:graphicFrameMkLst>
        </pc:graphicFrameChg>
        <pc:graphicFrameChg chg="add mod">
          <ac:chgData name="Darleny Pérez Patiño" userId="2cd5915433e09634" providerId="LiveId" clId="{E9CA4310-A8F6-4943-B33D-EF41BC8472AD}" dt="2024-04-22T21:59:32.713" v="147" actId="14100"/>
          <ac:graphicFrameMkLst>
            <pc:docMk/>
            <pc:sldMk cId="6254315" sldId="271"/>
            <ac:graphicFrameMk id="20" creationId="{E592F1BA-F627-7766-E63C-5C1D35BF7E8B}"/>
          </ac:graphicFrameMkLst>
        </pc:graphicFrameChg>
        <pc:graphicFrameChg chg="add mod">
          <ac:chgData name="Darleny Pérez Patiño" userId="2cd5915433e09634" providerId="LiveId" clId="{E9CA4310-A8F6-4943-B33D-EF41BC8472AD}" dt="2024-04-22T22:14:36.806" v="268" actId="1076"/>
          <ac:graphicFrameMkLst>
            <pc:docMk/>
            <pc:sldMk cId="6254315" sldId="271"/>
            <ac:graphicFrameMk id="21" creationId="{DF8E6816-5BCF-AC68-EAFA-47623498F533}"/>
          </ac:graphicFrameMkLst>
        </pc:graphicFrameChg>
        <pc:graphicFrameChg chg="add del mod">
          <ac:chgData name="Darleny Pérez Patiño" userId="2cd5915433e09634" providerId="LiveId" clId="{E9CA4310-A8F6-4943-B33D-EF41BC8472AD}" dt="2024-04-23T19:33:29.622" v="307" actId="478"/>
          <ac:graphicFrameMkLst>
            <pc:docMk/>
            <pc:sldMk cId="6254315" sldId="271"/>
            <ac:graphicFrameMk id="22" creationId="{F89C5790-17EC-8ED0-7988-50EEF3F4AF01}"/>
          </ac:graphicFrameMkLst>
        </pc:graphicFrameChg>
        <pc:graphicFrameChg chg="add del mod">
          <ac:chgData name="Darleny Pérez Patiño" userId="2cd5915433e09634" providerId="LiveId" clId="{E9CA4310-A8F6-4943-B33D-EF41BC8472AD}" dt="2024-04-23T19:33:23.920" v="306" actId="478"/>
          <ac:graphicFrameMkLst>
            <pc:docMk/>
            <pc:sldMk cId="6254315" sldId="271"/>
            <ac:graphicFrameMk id="24" creationId="{754F8AC9-B572-A112-8906-FC22F69E2A4B}"/>
          </ac:graphicFrameMkLst>
        </pc:graphicFrameChg>
        <pc:graphicFrameChg chg="add del mod">
          <ac:chgData name="Darleny Pérez Patiño" userId="2cd5915433e09634" providerId="LiveId" clId="{E9CA4310-A8F6-4943-B33D-EF41BC8472AD}" dt="2024-04-23T19:34:19.144" v="318" actId="478"/>
          <ac:graphicFrameMkLst>
            <pc:docMk/>
            <pc:sldMk cId="6254315" sldId="271"/>
            <ac:graphicFrameMk id="25" creationId="{AD4D2C2F-9D4C-8773-FB4D-58FAB7F0BD6D}"/>
          </ac:graphicFrameMkLst>
        </pc:graphicFrameChg>
        <pc:graphicFrameChg chg="del mod">
          <ac:chgData name="Darleny Pérez Patiño" userId="2cd5915433e09634" providerId="LiveId" clId="{E9CA4310-A8F6-4943-B33D-EF41BC8472AD}" dt="2024-04-22T21:48:02.225" v="41" actId="478"/>
          <ac:graphicFrameMkLst>
            <pc:docMk/>
            <pc:sldMk cId="6254315" sldId="271"/>
            <ac:graphicFrameMk id="27" creationId="{4470AFFC-E2D1-4B80-8E8B-AF24B4CA9C13}"/>
          </ac:graphicFrameMkLst>
        </pc:graphicFrameChg>
        <pc:picChg chg="del mod">
          <ac:chgData name="Darleny Pérez Patiño" userId="2cd5915433e09634" providerId="LiveId" clId="{E9CA4310-A8F6-4943-B33D-EF41BC8472AD}" dt="2024-04-22T21:51:34.318" v="64" actId="478"/>
          <ac:picMkLst>
            <pc:docMk/>
            <pc:sldMk cId="6254315" sldId="271"/>
            <ac:picMk id="7" creationId="{D4A3E859-082F-4BFB-CBB3-2C6C78FDD22A}"/>
          </ac:picMkLst>
        </pc:picChg>
        <pc:picChg chg="add del mod">
          <ac:chgData name="Darleny Pérez Patiño" userId="2cd5915433e09634" providerId="LiveId" clId="{E9CA4310-A8F6-4943-B33D-EF41BC8472AD}" dt="2024-04-22T21:56:21.150" v="116" actId="478"/>
          <ac:picMkLst>
            <pc:docMk/>
            <pc:sldMk cId="6254315" sldId="271"/>
            <ac:picMk id="11" creationId="{5290B209-FF32-E5FE-D473-CB361A4B857D}"/>
          </ac:picMkLst>
        </pc:picChg>
        <pc:picChg chg="add del mod">
          <ac:chgData name="Darleny Pérez Patiño" userId="2cd5915433e09634" providerId="LiveId" clId="{E9CA4310-A8F6-4943-B33D-EF41BC8472AD}" dt="2024-04-22T21:58:19.896" v="135" actId="478"/>
          <ac:picMkLst>
            <pc:docMk/>
            <pc:sldMk cId="6254315" sldId="271"/>
            <ac:picMk id="16" creationId="{F9785466-C7E5-3CA5-DBF1-9C99B6E23470}"/>
          </ac:picMkLst>
        </pc:picChg>
        <pc:picChg chg="add del mod">
          <ac:chgData name="Darleny Pérez Patiño" userId="2cd5915433e09634" providerId="LiveId" clId="{E9CA4310-A8F6-4943-B33D-EF41BC8472AD}" dt="2024-04-22T22:01:28.151" v="157" actId="478"/>
          <ac:picMkLst>
            <pc:docMk/>
            <pc:sldMk cId="6254315" sldId="271"/>
            <ac:picMk id="18" creationId="{A92A7B6F-1E08-C4E0-D2F6-5A367E453980}"/>
          </ac:picMkLst>
        </pc:picChg>
        <pc:picChg chg="add del mod">
          <ac:chgData name="Darleny Pérez Patiño" userId="2cd5915433e09634" providerId="LiveId" clId="{E9CA4310-A8F6-4943-B33D-EF41BC8472AD}" dt="2024-04-22T22:02:22.229" v="168" actId="478"/>
          <ac:picMkLst>
            <pc:docMk/>
            <pc:sldMk cId="6254315" sldId="271"/>
            <ac:picMk id="19" creationId="{0DE37D6C-A89F-051C-A94D-52F9BAC18F8B}"/>
          </ac:picMkLst>
        </pc:pic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1" Type="http://schemas.openxmlformats.org/officeDocument/2006/relationships/oleObject" Target="file:///C:\Users\Darleny\Downloads\Reporte%20marzo%20planes%20excel%20%20(3).xls"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Darleny\Downloads\Reporte%20marzo%20planes%20excel%20%20(3).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en-US" sz="1800" b="1" i="0" u="none" strike="noStrike" kern="1200" spc="0" baseline="0">
                <a:solidFill>
                  <a:sysClr val="windowText" lastClr="000000">
                    <a:lumMod val="65000"/>
                    <a:lumOff val="35000"/>
                  </a:sysClr>
                </a:solidFill>
                <a:effectLst/>
                <a:latin typeface="+mn-lt"/>
                <a:ea typeface="+mn-ea"/>
                <a:cs typeface="+mn-cs"/>
              </a:defRPr>
            </a:pPr>
            <a:r>
              <a:rPr lang="es-CO" sz="1400" b="1" i="0" baseline="0" dirty="0">
                <a:effectLst/>
              </a:rPr>
              <a:t>Total de planes de mejoramiento registrados </a:t>
            </a:r>
            <a:endParaRPr lang="es-CO" sz="1400" dirty="0">
              <a:effectLst/>
            </a:endParaRPr>
          </a:p>
        </c:rich>
      </c:tx>
      <c:overlay val="0"/>
      <c:spPr>
        <a:noFill/>
        <a:ln w="25400">
          <a:noFill/>
        </a:ln>
      </c:spPr>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8.7989627286136629E-2"/>
          <c:y val="0.20806133346204075"/>
          <c:w val="0.77861719680054908"/>
          <c:h val="0.67368028419349413"/>
        </c:manualLayout>
      </c:layout>
      <c:pie3DChart>
        <c:varyColors val="1"/>
        <c:ser>
          <c:idx val="0"/>
          <c:order val="0"/>
          <c:tx>
            <c:strRef>
              <c:f>'CONSOLIDADO Marzo 24 '!$C$6</c:f>
              <c:strCache>
                <c:ptCount val="1"/>
                <c:pt idx="0">
                  <c:v>Total de planes registrados</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A3D8-413A-98D1-95355805AF06}"/>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A3D8-413A-98D1-95355805AF06}"/>
              </c:ext>
            </c:extLst>
          </c:dPt>
          <c:dLbls>
            <c:dLbl>
              <c:idx val="0"/>
              <c:layout>
                <c:manualLayout>
                  <c:x val="0.18172456064001205"/>
                  <c:y val="-9.4374817731116861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3D8-413A-98D1-95355805AF06}"/>
                </c:ext>
              </c:extLst>
            </c:dLbl>
            <c:dLbl>
              <c:idx val="1"/>
              <c:layout>
                <c:manualLayout>
                  <c:x val="-4.7612800328705511E-2"/>
                  <c:y val="-2.2501458151064451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3D8-413A-98D1-95355805AF06}"/>
                </c:ext>
              </c:extLst>
            </c:dLbl>
            <c:spPr>
              <a:noFill/>
              <a:ln w="25400">
                <a:noFill/>
              </a:ln>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numRef>
              <c:f>'CONSOLIDADO Marzo 24 '!$B$7:$B$8</c:f>
              <c:numCache>
                <c:formatCode>General</c:formatCode>
                <c:ptCount val="2"/>
                <c:pt idx="0">
                  <c:v>2023</c:v>
                </c:pt>
                <c:pt idx="1">
                  <c:v>2024</c:v>
                </c:pt>
              </c:numCache>
            </c:numRef>
          </c:cat>
          <c:val>
            <c:numRef>
              <c:f>'CONSOLIDADO Marzo 24 '!$C$7:$C$8</c:f>
              <c:numCache>
                <c:formatCode>General</c:formatCode>
                <c:ptCount val="2"/>
                <c:pt idx="0">
                  <c:v>122</c:v>
                </c:pt>
                <c:pt idx="1">
                  <c:v>11</c:v>
                </c:pt>
              </c:numCache>
            </c:numRef>
          </c:val>
          <c:extLst>
            <c:ext xmlns:c16="http://schemas.microsoft.com/office/drawing/2014/chart" uri="{C3380CC4-5D6E-409C-BE32-E72D297353CC}">
              <c16:uniqueId val="{00000004-A3D8-413A-98D1-95355805AF06}"/>
            </c:ext>
          </c:extLst>
        </c:ser>
        <c:dLbls>
          <c:showLegendKey val="0"/>
          <c:showVal val="0"/>
          <c:showCatName val="0"/>
          <c:showSerName val="0"/>
          <c:showPercent val="0"/>
          <c:showBubbleSize val="0"/>
          <c:showLeaderLines val="1"/>
        </c:dLbls>
      </c:pie3DChart>
      <c:spPr>
        <a:noFill/>
        <a:ln w="25400">
          <a:noFill/>
        </a:ln>
      </c:spPr>
    </c:plotArea>
    <c:legend>
      <c:legendPos val="r"/>
      <c:layout>
        <c:manualLayout>
          <c:xMode val="edge"/>
          <c:yMode val="edge"/>
          <c:x val="0.40971651313342233"/>
          <c:y val="0.88759000618987627"/>
          <c:w val="0.18329422955968894"/>
          <c:h val="7.8950054458937782E-2"/>
        </c:manualLayout>
      </c:layout>
      <c:overlay val="0"/>
      <c:spPr>
        <a:noFill/>
        <a:ln w="25400">
          <a:noFill/>
        </a:ln>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solidFill>
      <a:schemeClr val="bg1"/>
    </a:solidFill>
    <a:ln w="9525" cap="flat" cmpd="sng" algn="ctr">
      <a:solidFill>
        <a:schemeClr val="accent1"/>
      </a:solidFill>
      <a:round/>
    </a:ln>
    <a:effectLst/>
  </c:spPr>
  <c:txPr>
    <a:bodyPr/>
    <a:lstStyle/>
    <a:p>
      <a:pPr>
        <a:defRPr/>
      </a:pPr>
      <a:endParaRPr lang="es-CO"/>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es-CO" sz="1800" b="1" i="0" u="none" strike="noStrike" kern="1200" spc="0" baseline="0">
                <a:solidFill>
                  <a:sysClr val="windowText" lastClr="000000">
                    <a:lumMod val="65000"/>
                    <a:lumOff val="35000"/>
                  </a:sysClr>
                </a:solidFill>
                <a:effectLst/>
                <a:latin typeface="+mn-lt"/>
                <a:ea typeface="+mn-ea"/>
                <a:cs typeface="+mn-cs"/>
              </a:defRPr>
            </a:pPr>
            <a:r>
              <a:rPr lang="es-CO" sz="1400" b="1" i="0" baseline="0">
                <a:effectLst/>
              </a:rPr>
              <a:t>Planes de mejoramiento registrados por mes</a:t>
            </a:r>
            <a:endParaRPr lang="es-CO" sz="1400">
              <a:effectLst/>
            </a:endParaRPr>
          </a:p>
        </c:rich>
      </c:tx>
      <c:layout>
        <c:manualLayout>
          <c:xMode val="edge"/>
          <c:yMode val="edge"/>
          <c:x val="0.14009435668140646"/>
          <c:y val="1.3888888888888888E-2"/>
        </c:manualLayout>
      </c:layout>
      <c:overlay val="0"/>
      <c:spPr>
        <a:noFill/>
        <a:ln w="25400">
          <a:noFill/>
        </a:ln>
      </c:spPr>
    </c:title>
    <c:autoTitleDeleted val="0"/>
    <c:plotArea>
      <c:layout>
        <c:manualLayout>
          <c:layoutTarget val="inner"/>
          <c:xMode val="edge"/>
          <c:yMode val="edge"/>
          <c:x val="5.3586835126794997E-2"/>
          <c:y val="0.14964917309591966"/>
          <c:w val="0.76023585829447349"/>
          <c:h val="0.66740060991815131"/>
        </c:manualLayout>
      </c:layout>
      <c:lineChart>
        <c:grouping val="standard"/>
        <c:varyColors val="0"/>
        <c:ser>
          <c:idx val="0"/>
          <c:order val="0"/>
          <c:tx>
            <c:strRef>
              <c:f>'CONSOLIDADO Marzo 24 '!$C$19</c:f>
              <c:strCache>
                <c:ptCount val="1"/>
                <c:pt idx="0">
                  <c:v>2023</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0"/>
                  <c:y val="-1.8449386785677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217-4AEF-B995-0600C6007DF8}"/>
                </c:ext>
              </c:extLst>
            </c:dLbl>
            <c:dLbl>
              <c:idx val="1"/>
              <c:layout>
                <c:manualLayout>
                  <c:x val="-2.7805808611524609E-3"/>
                  <c:y val="0"/>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217-4AEF-B995-0600C6007DF8}"/>
                </c:ext>
              </c:extLst>
            </c:dLbl>
            <c:dLbl>
              <c:idx val="2"/>
              <c:layout>
                <c:manualLayout>
                  <c:x val="-8.3417425834573823E-3"/>
                  <c:y val="1.85185185185185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217-4AEF-B995-0600C6007DF8}"/>
                </c:ext>
              </c:extLst>
            </c:dLbl>
            <c:dLbl>
              <c:idx val="4"/>
              <c:layout>
                <c:manualLayout>
                  <c:x val="-2.7799289271427812E-2"/>
                  <c:y val="-3.69676903590492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217-4AEF-B995-0600C6007DF8}"/>
                </c:ext>
              </c:extLst>
            </c:dLbl>
            <c:dLbl>
              <c:idx val="5"/>
              <c:layout>
                <c:manualLayout>
                  <c:x val="-2.5034013843831558E-2"/>
                  <c:y val="-4.166666666666675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217-4AEF-B995-0600C6007DF8}"/>
                </c:ext>
              </c:extLst>
            </c:dLbl>
            <c:dLbl>
              <c:idx val="6"/>
              <c:layout>
                <c:manualLayout>
                  <c:x val="-3.058638947267707E-2"/>
                  <c:y val="-4.166666666666675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217-4AEF-B995-0600C6007DF8}"/>
                </c:ext>
              </c:extLst>
            </c:dLbl>
            <c:dLbl>
              <c:idx val="7"/>
              <c:layout>
                <c:manualLayout>
                  <c:x val="-3.8941799312626868E-2"/>
                  <c:y val="-5.092592592592601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217-4AEF-B995-0600C6007DF8}"/>
                </c:ext>
              </c:extLst>
            </c:dLbl>
            <c:dLbl>
              <c:idx val="8"/>
              <c:layout>
                <c:manualLayout>
                  <c:x val="-3.0597117698046974E-2"/>
                  <c:y val="-4.16666666666666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217-4AEF-B995-0600C6007DF8}"/>
                </c:ext>
              </c:extLst>
            </c:dLbl>
            <c:dLbl>
              <c:idx val="9"/>
              <c:layout>
                <c:manualLayout>
                  <c:x val="-2.7815570937590722E-2"/>
                  <c:y val="-3.703703703703703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217-4AEF-B995-0600C6007DF8}"/>
                </c:ext>
              </c:extLst>
            </c:dLbl>
            <c:dLbl>
              <c:idx val="10"/>
              <c:layout>
                <c:manualLayout>
                  <c:x val="-8.3446712812771853E-3"/>
                  <c:y val="-8.4875562720133283E-17"/>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217-4AEF-B995-0600C6007DF8}"/>
                </c:ext>
              </c:extLst>
            </c:dLbl>
            <c:dLbl>
              <c:idx val="11"/>
              <c:layout>
                <c:manualLayout>
                  <c:x val="-1.390778546879531E-2"/>
                  <c:y val="-4.2437781360066642E-17"/>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217-4AEF-B995-0600C6007DF8}"/>
                </c:ext>
              </c:extLst>
            </c:dLbl>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'!$B$20:$B$31</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'CONSOLIDADO Marzo 24 '!$C$20:$C$31</c:f>
              <c:numCache>
                <c:formatCode>General</c:formatCode>
                <c:ptCount val="12"/>
                <c:pt idx="0">
                  <c:v>10</c:v>
                </c:pt>
                <c:pt idx="1">
                  <c:v>17</c:v>
                </c:pt>
                <c:pt idx="2">
                  <c:v>23</c:v>
                </c:pt>
                <c:pt idx="3">
                  <c:v>1</c:v>
                </c:pt>
                <c:pt idx="4">
                  <c:v>6</c:v>
                </c:pt>
                <c:pt idx="5">
                  <c:v>8</c:v>
                </c:pt>
                <c:pt idx="6">
                  <c:v>22</c:v>
                </c:pt>
                <c:pt idx="7">
                  <c:v>10</c:v>
                </c:pt>
                <c:pt idx="8">
                  <c:v>2</c:v>
                </c:pt>
                <c:pt idx="9">
                  <c:v>20</c:v>
                </c:pt>
                <c:pt idx="10">
                  <c:v>2</c:v>
                </c:pt>
                <c:pt idx="11">
                  <c:v>1</c:v>
                </c:pt>
              </c:numCache>
            </c:numRef>
          </c:val>
          <c:smooth val="0"/>
          <c:extLst>
            <c:ext xmlns:c16="http://schemas.microsoft.com/office/drawing/2014/chart" uri="{C3380CC4-5D6E-409C-BE32-E72D297353CC}">
              <c16:uniqueId val="{0000000B-9217-4AEF-B995-0600C6007DF8}"/>
            </c:ext>
          </c:extLst>
        </c:ser>
        <c:ser>
          <c:idx val="1"/>
          <c:order val="1"/>
          <c:tx>
            <c:strRef>
              <c:f>'CONSOLIDADO Marzo 24 '!$D$19</c:f>
              <c:strCache>
                <c:ptCount val="1"/>
                <c:pt idx="0">
                  <c:v>2024</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layout>
                <c:manualLayout>
                  <c:x val="-5.5631141875181242E-2"/>
                  <c:y val="-3.7037037037037035E-2"/>
                </c:manualLayout>
              </c:layout>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es-CO"/>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217-4AEF-B995-0600C6007DF8}"/>
                </c:ext>
              </c:extLst>
            </c:dLbl>
            <c:dLbl>
              <c:idx val="1"/>
              <c:layout>
                <c:manualLayout>
                  <c:x val="-6.6757370250217482E-2"/>
                  <c:y val="-3.70370370370370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217-4AEF-B995-0600C6007DF8}"/>
                </c:ext>
              </c:extLst>
            </c:dLbl>
            <c:dLbl>
              <c:idx val="2"/>
              <c:layout>
                <c:manualLayout>
                  <c:x val="-6.1173876558751041E-2"/>
                  <c:y val="-2.78699489435419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217-4AEF-B995-0600C6007DF8}"/>
                </c:ext>
              </c:extLst>
            </c:dLbl>
            <c:dLbl>
              <c:idx val="3"/>
              <c:layout>
                <c:manualLayout>
                  <c:x val="-5.8412698968940351E-2"/>
                  <c:y val="-9.2592592592593437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217-4AEF-B995-0600C6007DF8}"/>
                </c:ext>
              </c:extLst>
            </c:dLbl>
            <c:dLbl>
              <c:idx val="4"/>
              <c:layout>
                <c:manualLayout>
                  <c:x val="-1.9470853272689041E-2"/>
                  <c:y val="3.703703703703695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9217-4AEF-B995-0600C6007DF8}"/>
                </c:ext>
              </c:extLst>
            </c:dLbl>
            <c:dLbl>
              <c:idx val="5"/>
              <c:layout>
                <c:manualLayout>
                  <c:x val="-8.3527775123013841E-3"/>
                  <c:y val="-4.6758226850851861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217-4AEF-B995-0600C6007DF8}"/>
                </c:ext>
              </c:extLst>
            </c:dLbl>
            <c:dLbl>
              <c:idx val="6"/>
              <c:layout>
                <c:manualLayout>
                  <c:x val="-3.0597128031349681E-2"/>
                  <c:y val="-5.092592592592601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9217-4AEF-B995-0600C6007DF8}"/>
                </c:ext>
              </c:extLst>
            </c:dLbl>
            <c:dLbl>
              <c:idx val="7"/>
              <c:layout>
                <c:manualLayout>
                  <c:x val="-8.3324384892174679E-3"/>
                  <c:y val="-9.2130863549113005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9217-4AEF-B995-0600C6007DF8}"/>
                </c:ext>
              </c:extLst>
            </c:dLbl>
            <c:spPr>
              <a:noFill/>
              <a:ln w="25400">
                <a:noFill/>
              </a:ln>
            </c:spPr>
            <c:txPr>
              <a:bodyPr wrap="square" lIns="38100" tIns="19050" rIns="38100" bIns="19050" anchor="ctr">
                <a:spAutoFit/>
              </a:bodyPr>
              <a:lstStyle/>
              <a:p>
                <a:pPr>
                  <a:defRPr sz="900">
                    <a:solidFill>
                      <a:sysClr val="windowText" lastClr="000000"/>
                    </a:solidFill>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'!$B$20:$B$31</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'CONSOLIDADO Marzo 24 '!$D$20:$D$31</c:f>
              <c:numCache>
                <c:formatCode>General</c:formatCode>
                <c:ptCount val="12"/>
                <c:pt idx="0">
                  <c:v>10</c:v>
                </c:pt>
                <c:pt idx="1">
                  <c:v>1</c:v>
                </c:pt>
              </c:numCache>
            </c:numRef>
          </c:val>
          <c:smooth val="0"/>
          <c:extLst>
            <c:ext xmlns:c16="http://schemas.microsoft.com/office/drawing/2014/chart" uri="{C3380CC4-5D6E-409C-BE32-E72D297353CC}">
              <c16:uniqueId val="{00000014-9217-4AEF-B995-0600C6007DF8}"/>
            </c:ext>
          </c:extLst>
        </c:ser>
        <c:dLbls>
          <c:showLegendKey val="0"/>
          <c:showVal val="0"/>
          <c:showCatName val="0"/>
          <c:showSerName val="0"/>
          <c:showPercent val="0"/>
          <c:showBubbleSize val="0"/>
        </c:dLbls>
        <c:marker val="1"/>
        <c:smooth val="0"/>
        <c:axId val="1589521327"/>
        <c:axId val="1"/>
      </c:lineChart>
      <c:catAx>
        <c:axId val="15895213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ln w="6350">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589521327"/>
        <c:crosses val="autoZero"/>
        <c:crossBetween val="between"/>
      </c:valAx>
      <c:spPr>
        <a:noFill/>
        <a:ln w="25400">
          <a:noFill/>
        </a:ln>
      </c:spPr>
    </c:plotArea>
    <c:legend>
      <c:legendPos val="r"/>
      <c:layout>
        <c:manualLayout>
          <c:xMode val="edge"/>
          <c:yMode val="edge"/>
          <c:x val="0.3611974523676223"/>
          <c:y val="0.88519758029718121"/>
          <c:w val="0.27224584096365562"/>
          <c:h val="7.8950054458937782E-2"/>
        </c:manualLayout>
      </c:layout>
      <c:overlay val="0"/>
      <c:spPr>
        <a:noFill/>
        <a:ln w="25400">
          <a:noFill/>
        </a:ln>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solidFill>
      <a:schemeClr val="bg1"/>
    </a:solidFill>
    <a:ln w="9525" cap="flat" cmpd="sng" algn="ctr">
      <a:solidFill>
        <a:schemeClr val="accent1"/>
      </a:solidFill>
      <a:round/>
    </a:ln>
    <a:effectLst/>
  </c:spPr>
  <c:txPr>
    <a:bodyPr/>
    <a:lstStyle/>
    <a:p>
      <a:pPr>
        <a:defRPr/>
      </a:pPr>
      <a:endParaRPr lang="es-CO"/>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1" i="0" baseline="0">
                <a:effectLst/>
              </a:rPr>
              <a:t>Estado general de planes de mejoramiento </a:t>
            </a:r>
            <a:endParaRPr lang="es-CO" sz="1400">
              <a:effectLst/>
            </a:endParaRPr>
          </a:p>
        </c:rich>
      </c:tx>
      <c:overlay val="0"/>
      <c:spPr>
        <a:noFill/>
        <a:ln w="25400">
          <a:noFill/>
        </a:ln>
      </c:spPr>
    </c:title>
    <c:autoTitleDeleted val="0"/>
    <c:plotArea>
      <c:layout>
        <c:manualLayout>
          <c:layoutTarget val="inner"/>
          <c:xMode val="edge"/>
          <c:yMode val="edge"/>
          <c:x val="7.0871663436687146E-2"/>
          <c:y val="0.14587758212556096"/>
          <c:w val="0.80246969096639109"/>
          <c:h val="0.6980736844806924"/>
        </c:manualLayout>
      </c:layout>
      <c:barChart>
        <c:barDir val="col"/>
        <c:grouping val="clustered"/>
        <c:varyColors val="0"/>
        <c:ser>
          <c:idx val="0"/>
          <c:order val="0"/>
          <c:tx>
            <c:strRef>
              <c:f>'CONSOLIDADO Marzo 24 '!$C$42</c:f>
              <c:strCache>
                <c:ptCount val="1"/>
                <c:pt idx="0">
                  <c:v>2023</c:v>
                </c:pt>
              </c:strCache>
            </c:strRef>
          </c:tx>
          <c:spPr>
            <a:solidFill>
              <a:srgbClr val="4472C4"/>
            </a:solidFill>
            <a:ln w="25400">
              <a:noFill/>
            </a:ln>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'!$B$43:$B$46</c:f>
              <c:strCache>
                <c:ptCount val="4"/>
                <c:pt idx="0">
                  <c:v>Abierto</c:v>
                </c:pt>
                <c:pt idx="1">
                  <c:v>Cerrado </c:v>
                </c:pt>
                <c:pt idx="2">
                  <c:v>Cerrado no efectivo</c:v>
                </c:pt>
                <c:pt idx="3">
                  <c:v>Rechazado</c:v>
                </c:pt>
              </c:strCache>
            </c:strRef>
          </c:cat>
          <c:val>
            <c:numRef>
              <c:f>'CONSOLIDADO Marzo 24 '!$C$43:$C$46</c:f>
              <c:numCache>
                <c:formatCode>General</c:formatCode>
                <c:ptCount val="4"/>
                <c:pt idx="0">
                  <c:v>52</c:v>
                </c:pt>
                <c:pt idx="1">
                  <c:v>63</c:v>
                </c:pt>
                <c:pt idx="2">
                  <c:v>6</c:v>
                </c:pt>
                <c:pt idx="3">
                  <c:v>1</c:v>
                </c:pt>
              </c:numCache>
            </c:numRef>
          </c:val>
          <c:extLst>
            <c:ext xmlns:c16="http://schemas.microsoft.com/office/drawing/2014/chart" uri="{C3380CC4-5D6E-409C-BE32-E72D297353CC}">
              <c16:uniqueId val="{00000000-2E0D-4E0B-90EA-43B9048C1E6B}"/>
            </c:ext>
          </c:extLst>
        </c:ser>
        <c:ser>
          <c:idx val="1"/>
          <c:order val="1"/>
          <c:tx>
            <c:strRef>
              <c:f>'CONSOLIDADO Marzo 24 '!$D$42</c:f>
              <c:strCache>
                <c:ptCount val="1"/>
                <c:pt idx="0">
                  <c:v>2024</c:v>
                </c:pt>
              </c:strCache>
            </c:strRef>
          </c:tx>
          <c:spPr>
            <a:solidFill>
              <a:srgbClr val="ED7D31"/>
            </a:solidFill>
            <a:ln w="25400">
              <a:noFill/>
            </a:ln>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1-2E0D-4E0B-90EA-43B9048C1E6B}"/>
                </c:ext>
              </c:extLst>
            </c:dLbl>
            <c:dLbl>
              <c:idx val="2"/>
              <c:delete val="1"/>
              <c:extLst>
                <c:ext xmlns:c15="http://schemas.microsoft.com/office/drawing/2012/chart" uri="{CE6537A1-D6FC-4f65-9D91-7224C49458BB}"/>
                <c:ext xmlns:c16="http://schemas.microsoft.com/office/drawing/2014/chart" uri="{C3380CC4-5D6E-409C-BE32-E72D297353CC}">
                  <c16:uniqueId val="{00000002-2E0D-4E0B-90EA-43B9048C1E6B}"/>
                </c:ext>
              </c:extLst>
            </c:dLbl>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'!$B$43:$B$46</c:f>
              <c:strCache>
                <c:ptCount val="4"/>
                <c:pt idx="0">
                  <c:v>Abierto</c:v>
                </c:pt>
                <c:pt idx="1">
                  <c:v>Cerrado </c:v>
                </c:pt>
                <c:pt idx="2">
                  <c:v>Cerrado no efectivo</c:v>
                </c:pt>
                <c:pt idx="3">
                  <c:v>Rechazado</c:v>
                </c:pt>
              </c:strCache>
            </c:strRef>
          </c:cat>
          <c:val>
            <c:numRef>
              <c:f>'CONSOLIDADO Marzo 24 '!$D$43:$D$46</c:f>
              <c:numCache>
                <c:formatCode>General</c:formatCode>
                <c:ptCount val="4"/>
                <c:pt idx="0">
                  <c:v>11</c:v>
                </c:pt>
              </c:numCache>
            </c:numRef>
          </c:val>
          <c:extLst>
            <c:ext xmlns:c16="http://schemas.microsoft.com/office/drawing/2014/chart" uri="{C3380CC4-5D6E-409C-BE32-E72D297353CC}">
              <c16:uniqueId val="{00000003-2E0D-4E0B-90EA-43B9048C1E6B}"/>
            </c:ext>
          </c:extLst>
        </c:ser>
        <c:dLbls>
          <c:showLegendKey val="0"/>
          <c:showVal val="0"/>
          <c:showCatName val="0"/>
          <c:showSerName val="0"/>
          <c:showPercent val="0"/>
          <c:showBubbleSize val="0"/>
        </c:dLbls>
        <c:gapWidth val="219"/>
        <c:overlap val="-27"/>
        <c:axId val="1598507711"/>
        <c:axId val="1"/>
      </c:barChart>
      <c:catAx>
        <c:axId val="15985077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ln w="6350">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598507711"/>
        <c:crosses val="autoZero"/>
        <c:crossBetween val="between"/>
      </c:valAx>
      <c:spPr>
        <a:noFill/>
        <a:ln w="25400">
          <a:noFill/>
        </a:ln>
      </c:spPr>
    </c:plotArea>
    <c:legend>
      <c:legendPos val="r"/>
      <c:layout>
        <c:manualLayout>
          <c:xMode val="edge"/>
          <c:yMode val="edge"/>
          <c:x val="0.40757016226100762"/>
          <c:y val="0.91246507973173341"/>
          <c:w val="0.18354153002482462"/>
          <c:h val="5.3934860249826758E-2"/>
        </c:manualLayout>
      </c:layout>
      <c:overlay val="0"/>
      <c:spPr>
        <a:noFill/>
        <a:ln w="25400">
          <a:noFill/>
        </a:ln>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solidFill>
      <a:schemeClr val="bg1"/>
    </a:solidFill>
    <a:ln w="9525" cap="flat" cmpd="sng" algn="ctr">
      <a:solidFill>
        <a:schemeClr val="accent1"/>
      </a:solidFill>
      <a:round/>
    </a:ln>
    <a:effectLst/>
  </c:spPr>
  <c:txPr>
    <a:bodyPr/>
    <a:lstStyle/>
    <a:p>
      <a:pPr>
        <a:defRPr/>
      </a:pPr>
      <a:endParaRPr lang="es-CO"/>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b="1" i="0" u="none" strike="noStrike" baseline="0">
                <a:solidFill>
                  <a:srgbClr val="333333"/>
                </a:solidFill>
                <a:latin typeface="Aptos Narrow"/>
                <a:ea typeface="Aptos Narrow"/>
                <a:cs typeface="Aptos Narrow"/>
              </a:defRPr>
            </a:pPr>
            <a:r>
              <a:rPr lang="es-CO"/>
              <a:t>Total planes de mejoramiento por tipo de fuente</a:t>
            </a:r>
          </a:p>
        </c:rich>
      </c:tx>
      <c:overlay val="0"/>
      <c:spPr>
        <a:noFill/>
        <a:ln w="25400">
          <a:noFill/>
        </a:ln>
      </c:spPr>
    </c:title>
    <c:autoTitleDeleted val="0"/>
    <c:plotArea>
      <c:layout>
        <c:manualLayout>
          <c:layoutTarget val="inner"/>
          <c:xMode val="edge"/>
          <c:yMode val="edge"/>
          <c:x val="0.42792100684904472"/>
          <c:y val="0.27336740993709363"/>
          <c:w val="0.50369371943614671"/>
          <c:h val="0.67113163935585529"/>
        </c:manualLayout>
      </c:layout>
      <c:barChart>
        <c:barDir val="bar"/>
        <c:grouping val="stacked"/>
        <c:varyColors val="0"/>
        <c:ser>
          <c:idx val="0"/>
          <c:order val="0"/>
          <c:tx>
            <c:strRef>
              <c:f>'CONSOLIDADO Marzo 24 '!$C$53</c:f>
              <c:strCache>
                <c:ptCount val="1"/>
                <c:pt idx="0">
                  <c:v>2023</c:v>
                </c:pt>
              </c:strCache>
            </c:strRef>
          </c:tx>
          <c:spPr>
            <a:solidFill>
              <a:srgbClr val="4472C4"/>
            </a:solidFill>
            <a:ln w="25400">
              <a:noFill/>
            </a:ln>
          </c:spPr>
          <c:invertIfNegative val="0"/>
          <c:dLbls>
            <c:spPr>
              <a:noFill/>
              <a:ln>
                <a:noFill/>
              </a:ln>
              <a:effectLst/>
            </c:sp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'CONSOLIDADO Marzo 24 '!$B$54:$B$63</c:f>
              <c:strCache>
                <c:ptCount val="10"/>
                <c:pt idx="0">
                  <c:v>Análisis de riesgos de corrupción</c:v>
                </c:pt>
                <c:pt idx="1">
                  <c:v>Análisis de riesgos de gestión</c:v>
                </c:pt>
                <c:pt idx="2">
                  <c:v>Autoevaluación y/o auto-revisión de los procesos</c:v>
                </c:pt>
                <c:pt idx="3">
                  <c:v>Indicadores </c:v>
                </c:pt>
                <c:pt idx="4">
                  <c:v>OCI</c:v>
                </c:pt>
                <c:pt idx="5">
                  <c:v>OCI externa</c:v>
                </c:pt>
                <c:pt idx="6">
                  <c:v>Producto no conforme</c:v>
                </c:pt>
                <c:pt idx="7">
                  <c:v>Rendición de cuentas</c:v>
                </c:pt>
                <c:pt idx="8">
                  <c:v>Resultado de auditorías externas</c:v>
                </c:pt>
                <c:pt idx="9">
                  <c:v>Revisión por la Dirección</c:v>
                </c:pt>
              </c:strCache>
            </c:strRef>
          </c:cat>
          <c:val>
            <c:numRef>
              <c:f>'CONSOLIDADO Marzo 24 '!$C$54:$C$63</c:f>
              <c:numCache>
                <c:formatCode>General</c:formatCode>
                <c:ptCount val="10"/>
                <c:pt idx="0">
                  <c:v>19</c:v>
                </c:pt>
                <c:pt idx="1">
                  <c:v>22</c:v>
                </c:pt>
                <c:pt idx="2">
                  <c:v>0</c:v>
                </c:pt>
                <c:pt idx="3">
                  <c:v>1</c:v>
                </c:pt>
                <c:pt idx="4">
                  <c:v>61</c:v>
                </c:pt>
                <c:pt idx="5">
                  <c:v>0</c:v>
                </c:pt>
                <c:pt idx="6">
                  <c:v>1</c:v>
                </c:pt>
                <c:pt idx="7">
                  <c:v>12</c:v>
                </c:pt>
                <c:pt idx="8">
                  <c:v>2</c:v>
                </c:pt>
                <c:pt idx="9">
                  <c:v>4</c:v>
                </c:pt>
              </c:numCache>
            </c:numRef>
          </c:val>
          <c:extLst>
            <c:ext xmlns:c16="http://schemas.microsoft.com/office/drawing/2014/chart" uri="{C3380CC4-5D6E-409C-BE32-E72D297353CC}">
              <c16:uniqueId val="{00000000-ADD8-4F78-9C7C-D74FA0B95015}"/>
            </c:ext>
          </c:extLst>
        </c:ser>
        <c:ser>
          <c:idx val="1"/>
          <c:order val="1"/>
          <c:tx>
            <c:strRef>
              <c:f>'CONSOLIDADO Marzo 24 '!$D$53</c:f>
              <c:strCache>
                <c:ptCount val="1"/>
                <c:pt idx="0">
                  <c:v>2024</c:v>
                </c:pt>
              </c:strCache>
            </c:strRef>
          </c:tx>
          <c:spPr>
            <a:solidFill>
              <a:srgbClr val="ED7D31"/>
            </a:solidFill>
            <a:ln w="25400">
              <a:noFill/>
            </a:ln>
          </c:spPr>
          <c:invertIfNegative val="0"/>
          <c:dLbls>
            <c:spPr>
              <a:noFill/>
              <a:ln>
                <a:noFill/>
              </a:ln>
              <a:effectLst/>
            </c:sp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'CONSOLIDADO Marzo 24 '!$B$54:$B$63</c:f>
              <c:strCache>
                <c:ptCount val="10"/>
                <c:pt idx="0">
                  <c:v>Análisis de riesgos de corrupción</c:v>
                </c:pt>
                <c:pt idx="1">
                  <c:v>Análisis de riesgos de gestión</c:v>
                </c:pt>
                <c:pt idx="2">
                  <c:v>Autoevaluación y/o auto-revisión de los procesos</c:v>
                </c:pt>
                <c:pt idx="3">
                  <c:v>Indicadores </c:v>
                </c:pt>
                <c:pt idx="4">
                  <c:v>OCI</c:v>
                </c:pt>
                <c:pt idx="5">
                  <c:v>OCI externa</c:v>
                </c:pt>
                <c:pt idx="6">
                  <c:v>Producto no conforme</c:v>
                </c:pt>
                <c:pt idx="7">
                  <c:v>Rendición de cuentas</c:v>
                </c:pt>
                <c:pt idx="8">
                  <c:v>Resultado de auditorías externas</c:v>
                </c:pt>
                <c:pt idx="9">
                  <c:v>Revisión por la Dirección</c:v>
                </c:pt>
              </c:strCache>
            </c:strRef>
          </c:cat>
          <c:val>
            <c:numRef>
              <c:f>'CONSOLIDADO Marzo 24 '!$D$54:$D$63</c:f>
              <c:numCache>
                <c:formatCode>General</c:formatCode>
                <c:ptCount val="10"/>
                <c:pt idx="4">
                  <c:v>10</c:v>
                </c:pt>
                <c:pt idx="8">
                  <c:v>1</c:v>
                </c:pt>
              </c:numCache>
            </c:numRef>
          </c:val>
          <c:extLst>
            <c:ext xmlns:c16="http://schemas.microsoft.com/office/drawing/2014/chart" uri="{C3380CC4-5D6E-409C-BE32-E72D297353CC}">
              <c16:uniqueId val="{00000001-ADD8-4F78-9C7C-D74FA0B95015}"/>
            </c:ext>
          </c:extLst>
        </c:ser>
        <c:dLbls>
          <c:dLblPos val="inEnd"/>
          <c:showLegendKey val="0"/>
          <c:showVal val="1"/>
          <c:showCatName val="0"/>
          <c:showSerName val="0"/>
          <c:showPercent val="0"/>
          <c:showBubbleSize val="0"/>
        </c:dLbls>
        <c:gapWidth val="150"/>
        <c:overlap val="100"/>
        <c:axId val="1373395007"/>
        <c:axId val="1"/>
      </c:barChart>
      <c:catAx>
        <c:axId val="137339500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sz="900" b="0" i="0" u="none" strike="noStrike" baseline="0">
                <a:solidFill>
                  <a:srgbClr val="333333"/>
                </a:solidFill>
                <a:latin typeface="Aptos Narrow"/>
                <a:ea typeface="Aptos Narrow"/>
                <a:cs typeface="Aptos Narrow"/>
              </a:defRPr>
            </a:pPr>
            <a:endParaRPr lang="es-CO"/>
          </a:p>
        </c:txPr>
        <c:crossAx val="1"/>
        <c:crosses val="autoZero"/>
        <c:auto val="1"/>
        <c:lblAlgn val="ctr"/>
        <c:lblOffset val="100"/>
        <c:noMultiLvlLbl val="0"/>
      </c:catAx>
      <c:valAx>
        <c:axId val="1"/>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crossAx val="1373395007"/>
        <c:crosses val="autoZero"/>
        <c:crossBetween val="between"/>
      </c:valAx>
      <c:spPr>
        <a:noFill/>
        <a:ln w="25400">
          <a:noFill/>
        </a:ln>
      </c:spPr>
    </c:plotArea>
    <c:legend>
      <c:legendPos val="r"/>
      <c:layout>
        <c:manualLayout>
          <c:xMode val="edge"/>
          <c:yMode val="edge"/>
          <c:x val="0.38244456267290911"/>
          <c:y val="0.93320267648179978"/>
          <c:w val="0.18378950628650753"/>
          <c:h val="6.4841438058502662E-2"/>
        </c:manualLayout>
      </c:layout>
      <c:overlay val="0"/>
      <c:spPr>
        <a:noFill/>
        <a:ln w="25400">
          <a:noFill/>
        </a:ln>
      </c:spPr>
      <c:txPr>
        <a:bodyPr/>
        <a:lstStyle/>
        <a:p>
          <a:pPr>
            <a:defRPr sz="825" b="0" i="0" u="none" strike="noStrike" baseline="0">
              <a:solidFill>
                <a:srgbClr val="333333"/>
              </a:solidFill>
              <a:latin typeface="Aptos Narrow"/>
              <a:ea typeface="Aptos Narrow"/>
              <a:cs typeface="Aptos Narrow"/>
            </a:defRPr>
          </a:pPr>
          <a:endParaRPr lang="es-CO"/>
        </a:p>
      </c:txPr>
    </c:legend>
    <c:plotVisOnly val="1"/>
    <c:dispBlanksAs val="gap"/>
    <c:showDLblsOverMax val="0"/>
  </c:chart>
  <c:spPr>
    <a:solidFill>
      <a:schemeClr val="bg1"/>
    </a:solidFill>
    <a:ln w="9525" cap="flat" cmpd="sng" algn="ctr">
      <a:solidFill>
        <a:schemeClr val="accent1"/>
      </a:solidFill>
      <a:round/>
    </a:ln>
    <a:effectLst/>
  </c:spPr>
  <c:txPr>
    <a:bodyPr/>
    <a:lstStyle/>
    <a:p>
      <a:pPr>
        <a:defRPr sz="1000" b="0" i="0" u="none" strike="noStrike" baseline="0">
          <a:solidFill>
            <a:srgbClr val="000000"/>
          </a:solidFill>
          <a:latin typeface="Aptos Narrow"/>
          <a:ea typeface="Aptos Narrow"/>
          <a:cs typeface="Aptos Narrow"/>
        </a:defRPr>
      </a:pPr>
      <a:endParaRPr lang="es-CO"/>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b="1" i="0" u="none" strike="noStrike" baseline="0">
                <a:solidFill>
                  <a:srgbClr val="333333"/>
                </a:solidFill>
                <a:latin typeface="Aptos Narrow"/>
                <a:ea typeface="Aptos Narrow"/>
                <a:cs typeface="Aptos Narrow"/>
              </a:defRPr>
            </a:pPr>
            <a:r>
              <a:rPr lang="es-CO"/>
              <a:t>Planes de mejoramiento por proceso</a:t>
            </a:r>
          </a:p>
        </c:rich>
      </c:tx>
      <c:overlay val="0"/>
      <c:spPr>
        <a:noFill/>
        <a:ln w="25400">
          <a:noFill/>
        </a:ln>
      </c:spPr>
    </c:title>
    <c:autoTitleDeleted val="0"/>
    <c:plotArea>
      <c:layout>
        <c:manualLayout>
          <c:layoutTarget val="inner"/>
          <c:xMode val="edge"/>
          <c:yMode val="edge"/>
          <c:x val="4.5632818668429172E-2"/>
          <c:y val="0.14683969136245717"/>
          <c:w val="0.93342520619300828"/>
          <c:h val="0.31799413502909513"/>
        </c:manualLayout>
      </c:layout>
      <c:barChart>
        <c:barDir val="col"/>
        <c:grouping val="clustered"/>
        <c:varyColors val="0"/>
        <c:ser>
          <c:idx val="0"/>
          <c:order val="0"/>
          <c:tx>
            <c:strRef>
              <c:f>'CONSOLIDADO Marzo 24 '!$B$70</c:f>
              <c:strCache>
                <c:ptCount val="1"/>
                <c:pt idx="0">
                  <c:v>ATENCIÓN A LA CIUDADANÍA</c:v>
                </c:pt>
              </c:strCache>
            </c:strRef>
          </c:tx>
          <c:spPr>
            <a:solidFill>
              <a:srgbClr val="4472C4"/>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rgbClr val="333333"/>
                    </a:solidFill>
                    <a:latin typeface="Aptos Narrow"/>
                    <a:ea typeface="Aptos Narrow"/>
                    <a:cs typeface="Aptos Narrow"/>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'!$C$66:$D$69</c:f>
              <c:strCache>
                <c:ptCount val="2"/>
                <c:pt idx="0">
                  <c:v>2023</c:v>
                </c:pt>
                <c:pt idx="1">
                  <c:v>2024</c:v>
                </c:pt>
              </c:strCache>
            </c:strRef>
          </c:cat>
          <c:val>
            <c:numRef>
              <c:f>'CONSOLIDADO Marzo 24 '!$C$70:$D$70</c:f>
              <c:numCache>
                <c:formatCode>General</c:formatCode>
                <c:ptCount val="2"/>
                <c:pt idx="0">
                  <c:v>3</c:v>
                </c:pt>
              </c:numCache>
            </c:numRef>
          </c:val>
          <c:extLst>
            <c:ext xmlns:c16="http://schemas.microsoft.com/office/drawing/2014/chart" uri="{C3380CC4-5D6E-409C-BE32-E72D297353CC}">
              <c16:uniqueId val="{00000000-8622-4E86-AB73-C739CF6907F1}"/>
            </c:ext>
          </c:extLst>
        </c:ser>
        <c:ser>
          <c:idx val="1"/>
          <c:order val="1"/>
          <c:tx>
            <c:strRef>
              <c:f>'CONSOLIDADO Marzo 24 '!$B$71</c:f>
              <c:strCache>
                <c:ptCount val="1"/>
                <c:pt idx="0">
                  <c:v>CONTROL INTERNO DISCIPLINARIO</c:v>
                </c:pt>
              </c:strCache>
            </c:strRef>
          </c:tx>
          <c:spPr>
            <a:solidFill>
              <a:srgbClr val="ED7D31"/>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rgbClr val="333333"/>
                    </a:solidFill>
                    <a:latin typeface="Aptos Narrow"/>
                    <a:ea typeface="Aptos Narrow"/>
                    <a:cs typeface="Aptos Narrow"/>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'!$C$66:$D$69</c:f>
              <c:strCache>
                <c:ptCount val="2"/>
                <c:pt idx="0">
                  <c:v>2023</c:v>
                </c:pt>
                <c:pt idx="1">
                  <c:v>2024</c:v>
                </c:pt>
              </c:strCache>
            </c:strRef>
          </c:cat>
          <c:val>
            <c:numRef>
              <c:f>'CONSOLIDADO Marzo 24 '!$C$71:$D$71</c:f>
              <c:numCache>
                <c:formatCode>General</c:formatCode>
                <c:ptCount val="2"/>
                <c:pt idx="0">
                  <c:v>2</c:v>
                </c:pt>
              </c:numCache>
            </c:numRef>
          </c:val>
          <c:extLst>
            <c:ext xmlns:c16="http://schemas.microsoft.com/office/drawing/2014/chart" uri="{C3380CC4-5D6E-409C-BE32-E72D297353CC}">
              <c16:uniqueId val="{00000001-8622-4E86-AB73-C739CF6907F1}"/>
            </c:ext>
          </c:extLst>
        </c:ser>
        <c:ser>
          <c:idx val="2"/>
          <c:order val="2"/>
          <c:tx>
            <c:strRef>
              <c:f>'CONSOLIDADO Marzo 24 '!$B$72</c:f>
              <c:strCache>
                <c:ptCount val="1"/>
                <c:pt idx="0">
                  <c:v>EVALUACIÓN INDEPENDIENTE</c:v>
                </c:pt>
              </c:strCache>
            </c:strRef>
          </c:tx>
          <c:spPr>
            <a:solidFill>
              <a:srgbClr val="A5A5A5"/>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rgbClr val="333333"/>
                    </a:solidFill>
                    <a:latin typeface="Aptos Narrow"/>
                    <a:ea typeface="Aptos Narrow"/>
                    <a:cs typeface="Aptos Narrow"/>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'!$C$66:$D$69</c:f>
              <c:strCache>
                <c:ptCount val="2"/>
                <c:pt idx="0">
                  <c:v>2023</c:v>
                </c:pt>
                <c:pt idx="1">
                  <c:v>2024</c:v>
                </c:pt>
              </c:strCache>
            </c:strRef>
          </c:cat>
          <c:val>
            <c:numRef>
              <c:f>'CONSOLIDADO Marzo 24 '!$C$72:$D$72</c:f>
              <c:numCache>
                <c:formatCode>General</c:formatCode>
                <c:ptCount val="2"/>
                <c:pt idx="0">
                  <c:v>3</c:v>
                </c:pt>
              </c:numCache>
            </c:numRef>
          </c:val>
          <c:extLst>
            <c:ext xmlns:c16="http://schemas.microsoft.com/office/drawing/2014/chart" uri="{C3380CC4-5D6E-409C-BE32-E72D297353CC}">
              <c16:uniqueId val="{00000002-8622-4E86-AB73-C739CF6907F1}"/>
            </c:ext>
          </c:extLst>
        </c:ser>
        <c:ser>
          <c:idx val="3"/>
          <c:order val="3"/>
          <c:tx>
            <c:strRef>
              <c:f>'CONSOLIDADO Marzo 24 '!$B$73</c:f>
              <c:strCache>
                <c:ptCount val="1"/>
                <c:pt idx="0">
                  <c:v>GESTIÓN ADMINISTRATIVA</c:v>
                </c:pt>
              </c:strCache>
            </c:strRef>
          </c:tx>
          <c:spPr>
            <a:solidFill>
              <a:srgbClr val="FFC000"/>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rgbClr val="333333"/>
                    </a:solidFill>
                    <a:latin typeface="Aptos Narrow"/>
                    <a:ea typeface="Aptos Narrow"/>
                    <a:cs typeface="Aptos Narrow"/>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'!$C$66:$D$69</c:f>
              <c:strCache>
                <c:ptCount val="2"/>
                <c:pt idx="0">
                  <c:v>2023</c:v>
                </c:pt>
                <c:pt idx="1">
                  <c:v>2024</c:v>
                </c:pt>
              </c:strCache>
            </c:strRef>
          </c:cat>
          <c:val>
            <c:numRef>
              <c:f>'CONSOLIDADO Marzo 24 '!$C$73:$D$73</c:f>
              <c:numCache>
                <c:formatCode>General</c:formatCode>
                <c:ptCount val="2"/>
                <c:pt idx="0">
                  <c:v>5</c:v>
                </c:pt>
              </c:numCache>
            </c:numRef>
          </c:val>
          <c:extLst>
            <c:ext xmlns:c16="http://schemas.microsoft.com/office/drawing/2014/chart" uri="{C3380CC4-5D6E-409C-BE32-E72D297353CC}">
              <c16:uniqueId val="{00000003-8622-4E86-AB73-C739CF6907F1}"/>
            </c:ext>
          </c:extLst>
        </c:ser>
        <c:ser>
          <c:idx val="4"/>
          <c:order val="4"/>
          <c:tx>
            <c:strRef>
              <c:f>'CONSOLIDADO Marzo 24 '!$B$74</c:f>
              <c:strCache>
                <c:ptCount val="1"/>
                <c:pt idx="0">
                  <c:v>GESTIÓN CONTRACTUAL</c:v>
                </c:pt>
              </c:strCache>
            </c:strRef>
          </c:tx>
          <c:spPr>
            <a:solidFill>
              <a:srgbClr val="5B9BD5"/>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rgbClr val="333333"/>
                    </a:solidFill>
                    <a:latin typeface="Aptos Narrow"/>
                    <a:ea typeface="Aptos Narrow"/>
                    <a:cs typeface="Aptos Narrow"/>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'!$C$66:$D$69</c:f>
              <c:strCache>
                <c:ptCount val="2"/>
                <c:pt idx="0">
                  <c:v>2023</c:v>
                </c:pt>
                <c:pt idx="1">
                  <c:v>2024</c:v>
                </c:pt>
              </c:strCache>
            </c:strRef>
          </c:cat>
          <c:val>
            <c:numRef>
              <c:f>'CONSOLIDADO Marzo 24 '!$C$74:$D$74</c:f>
              <c:numCache>
                <c:formatCode>General</c:formatCode>
                <c:ptCount val="2"/>
                <c:pt idx="0">
                  <c:v>14</c:v>
                </c:pt>
              </c:numCache>
            </c:numRef>
          </c:val>
          <c:extLst>
            <c:ext xmlns:c16="http://schemas.microsoft.com/office/drawing/2014/chart" uri="{C3380CC4-5D6E-409C-BE32-E72D297353CC}">
              <c16:uniqueId val="{00000004-8622-4E86-AB73-C739CF6907F1}"/>
            </c:ext>
          </c:extLst>
        </c:ser>
        <c:ser>
          <c:idx val="5"/>
          <c:order val="5"/>
          <c:tx>
            <c:strRef>
              <c:f>'CONSOLIDADO Marzo 24 '!$B$75</c:f>
              <c:strCache>
                <c:ptCount val="1"/>
                <c:pt idx="0">
                  <c:v>GESTIÓN DE LAS COMUNICACIONES</c:v>
                </c:pt>
              </c:strCache>
            </c:strRef>
          </c:tx>
          <c:spPr>
            <a:solidFill>
              <a:srgbClr val="70AD47"/>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rgbClr val="333333"/>
                    </a:solidFill>
                    <a:latin typeface="Aptos Narrow"/>
                    <a:ea typeface="Aptos Narrow"/>
                    <a:cs typeface="Aptos Narrow"/>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'!$C$66:$D$69</c:f>
              <c:strCache>
                <c:ptCount val="2"/>
                <c:pt idx="0">
                  <c:v>2023</c:v>
                </c:pt>
                <c:pt idx="1">
                  <c:v>2024</c:v>
                </c:pt>
              </c:strCache>
            </c:strRef>
          </c:cat>
          <c:val>
            <c:numRef>
              <c:f>'CONSOLIDADO Marzo 24 '!$C$75:$D$75</c:f>
              <c:numCache>
                <c:formatCode>General</c:formatCode>
                <c:ptCount val="2"/>
                <c:pt idx="0">
                  <c:v>2</c:v>
                </c:pt>
              </c:numCache>
            </c:numRef>
          </c:val>
          <c:extLst>
            <c:ext xmlns:c16="http://schemas.microsoft.com/office/drawing/2014/chart" uri="{C3380CC4-5D6E-409C-BE32-E72D297353CC}">
              <c16:uniqueId val="{00000005-8622-4E86-AB73-C739CF6907F1}"/>
            </c:ext>
          </c:extLst>
        </c:ser>
        <c:ser>
          <c:idx val="6"/>
          <c:order val="6"/>
          <c:tx>
            <c:strRef>
              <c:f>'CONSOLIDADO Marzo 24 '!$B$76</c:f>
              <c:strCache>
                <c:ptCount val="1"/>
                <c:pt idx="0">
                  <c:v>GESTIÓN DE TIC</c:v>
                </c:pt>
              </c:strCache>
            </c:strRef>
          </c:tx>
          <c:spPr>
            <a:solidFill>
              <a:schemeClr val="accent1">
                <a:lumMod val="60000"/>
              </a:schemeClr>
            </a:solidFill>
            <a:ln>
              <a:noFill/>
            </a:ln>
            <a:effectLst/>
          </c:spPr>
          <c:invertIfNegative val="0"/>
          <c:dLbls>
            <c:spPr>
              <a:noFill/>
              <a:ln w="25400">
                <a:noFill/>
              </a:ln>
            </c:spPr>
            <c:txPr>
              <a:bodyPr wrap="square" lIns="38100" tIns="19050" rIns="38100" bIns="19050" anchor="ctr">
                <a:spAutoFit/>
              </a:bodyPr>
              <a:lstStyle/>
              <a:p>
                <a:pPr>
                  <a:defRPr sz="900" b="0" i="0" u="none" strike="noStrike" baseline="0">
                    <a:solidFill>
                      <a:srgbClr val="333333"/>
                    </a:solidFill>
                    <a:latin typeface="Aptos Narrow"/>
                    <a:ea typeface="Aptos Narrow"/>
                    <a:cs typeface="Aptos Narrow"/>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'!$C$66:$D$69</c:f>
              <c:strCache>
                <c:ptCount val="2"/>
                <c:pt idx="0">
                  <c:v>2023</c:v>
                </c:pt>
                <c:pt idx="1">
                  <c:v>2024</c:v>
                </c:pt>
              </c:strCache>
            </c:strRef>
          </c:cat>
          <c:val>
            <c:numRef>
              <c:f>'CONSOLIDADO Marzo 24 '!$C$76:$D$76</c:f>
              <c:numCache>
                <c:formatCode>General</c:formatCode>
                <c:ptCount val="2"/>
                <c:pt idx="0">
                  <c:v>18</c:v>
                </c:pt>
              </c:numCache>
            </c:numRef>
          </c:val>
          <c:extLst>
            <c:ext xmlns:c16="http://schemas.microsoft.com/office/drawing/2014/chart" uri="{C3380CC4-5D6E-409C-BE32-E72D297353CC}">
              <c16:uniqueId val="{00000006-8622-4E86-AB73-C739CF6907F1}"/>
            </c:ext>
          </c:extLst>
        </c:ser>
        <c:ser>
          <c:idx val="7"/>
          <c:order val="7"/>
          <c:tx>
            <c:strRef>
              <c:f>'CONSOLIDADO Marzo 24 '!$B$77</c:f>
              <c:strCache>
                <c:ptCount val="1"/>
                <c:pt idx="0">
                  <c:v>GESTIÓN DEL TALENTO HUMANO</c:v>
                </c:pt>
              </c:strCache>
            </c:strRef>
          </c:tx>
          <c:spPr>
            <a:solidFill>
              <a:schemeClr val="accent2">
                <a:lumMod val="60000"/>
              </a:schemeClr>
            </a:solidFill>
            <a:ln>
              <a:noFill/>
            </a:ln>
            <a:effectLst/>
          </c:spPr>
          <c:invertIfNegative val="0"/>
          <c:dLbls>
            <c:spPr>
              <a:noFill/>
              <a:ln w="25400">
                <a:noFill/>
              </a:ln>
            </c:spPr>
            <c:txPr>
              <a:bodyPr wrap="square" lIns="38100" tIns="19050" rIns="38100" bIns="19050" anchor="ctr">
                <a:spAutoFit/>
              </a:bodyPr>
              <a:lstStyle/>
              <a:p>
                <a:pPr>
                  <a:defRPr sz="900" b="0" i="0" u="none" strike="noStrike" baseline="0">
                    <a:solidFill>
                      <a:srgbClr val="333333"/>
                    </a:solidFill>
                    <a:latin typeface="Aptos Narrow"/>
                    <a:ea typeface="Aptos Narrow"/>
                    <a:cs typeface="Aptos Narrow"/>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'!$C$66:$D$69</c:f>
              <c:strCache>
                <c:ptCount val="2"/>
                <c:pt idx="0">
                  <c:v>2023</c:v>
                </c:pt>
                <c:pt idx="1">
                  <c:v>2024</c:v>
                </c:pt>
              </c:strCache>
            </c:strRef>
          </c:cat>
          <c:val>
            <c:numRef>
              <c:f>'CONSOLIDADO Marzo 24 '!$C$77:$D$77</c:f>
              <c:numCache>
                <c:formatCode>General</c:formatCode>
                <c:ptCount val="2"/>
                <c:pt idx="0">
                  <c:v>7</c:v>
                </c:pt>
                <c:pt idx="1">
                  <c:v>10</c:v>
                </c:pt>
              </c:numCache>
            </c:numRef>
          </c:val>
          <c:extLst>
            <c:ext xmlns:c16="http://schemas.microsoft.com/office/drawing/2014/chart" uri="{C3380CC4-5D6E-409C-BE32-E72D297353CC}">
              <c16:uniqueId val="{00000007-8622-4E86-AB73-C739CF6907F1}"/>
            </c:ext>
          </c:extLst>
        </c:ser>
        <c:ser>
          <c:idx val="8"/>
          <c:order val="8"/>
          <c:tx>
            <c:strRef>
              <c:f>'CONSOLIDADO Marzo 24 '!$B$78</c:f>
              <c:strCache>
                <c:ptCount val="1"/>
                <c:pt idx="0">
                  <c:v>GESTIÓN DOCUMENTAL</c:v>
                </c:pt>
              </c:strCache>
            </c:strRef>
          </c:tx>
          <c:spPr>
            <a:solidFill>
              <a:schemeClr val="accent3">
                <a:lumMod val="60000"/>
              </a:schemeClr>
            </a:solidFill>
            <a:ln>
              <a:noFill/>
            </a:ln>
            <a:effectLst/>
          </c:spPr>
          <c:invertIfNegative val="0"/>
          <c:dLbls>
            <c:spPr>
              <a:noFill/>
              <a:ln w="25400">
                <a:noFill/>
              </a:ln>
            </c:spPr>
            <c:txPr>
              <a:bodyPr wrap="square" lIns="38100" tIns="19050" rIns="38100" bIns="19050" anchor="ctr">
                <a:spAutoFit/>
              </a:bodyPr>
              <a:lstStyle/>
              <a:p>
                <a:pPr>
                  <a:defRPr sz="900" b="0" i="0" u="none" strike="noStrike" baseline="0">
                    <a:solidFill>
                      <a:srgbClr val="333333"/>
                    </a:solidFill>
                    <a:latin typeface="Aptos Narrow"/>
                    <a:ea typeface="Aptos Narrow"/>
                    <a:cs typeface="Aptos Narrow"/>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'!$C$66:$D$69</c:f>
              <c:strCache>
                <c:ptCount val="2"/>
                <c:pt idx="0">
                  <c:v>2023</c:v>
                </c:pt>
                <c:pt idx="1">
                  <c:v>2024</c:v>
                </c:pt>
              </c:strCache>
            </c:strRef>
          </c:cat>
          <c:val>
            <c:numRef>
              <c:f>'CONSOLIDADO Marzo 24 '!$C$78:$D$78</c:f>
              <c:numCache>
                <c:formatCode>General</c:formatCode>
                <c:ptCount val="2"/>
                <c:pt idx="0">
                  <c:v>4</c:v>
                </c:pt>
              </c:numCache>
            </c:numRef>
          </c:val>
          <c:extLst>
            <c:ext xmlns:c16="http://schemas.microsoft.com/office/drawing/2014/chart" uri="{C3380CC4-5D6E-409C-BE32-E72D297353CC}">
              <c16:uniqueId val="{00000008-8622-4E86-AB73-C739CF6907F1}"/>
            </c:ext>
          </c:extLst>
        </c:ser>
        <c:ser>
          <c:idx val="9"/>
          <c:order val="9"/>
          <c:tx>
            <c:strRef>
              <c:f>'CONSOLIDADO Marzo 24 '!$B$79</c:f>
              <c:strCache>
                <c:ptCount val="1"/>
                <c:pt idx="0">
                  <c:v>GESTIÓN FINANCIERA</c:v>
                </c:pt>
              </c:strCache>
            </c:strRef>
          </c:tx>
          <c:spPr>
            <a:solidFill>
              <a:schemeClr val="accent4">
                <a:lumMod val="60000"/>
              </a:schemeClr>
            </a:solidFill>
            <a:ln>
              <a:noFill/>
            </a:ln>
            <a:effectLst/>
          </c:spPr>
          <c:invertIfNegative val="0"/>
          <c:dLbls>
            <c:spPr>
              <a:noFill/>
              <a:ln w="25400">
                <a:noFill/>
              </a:ln>
            </c:spPr>
            <c:txPr>
              <a:bodyPr wrap="square" lIns="38100" tIns="19050" rIns="38100" bIns="19050" anchor="ctr">
                <a:spAutoFit/>
              </a:bodyPr>
              <a:lstStyle/>
              <a:p>
                <a:pPr>
                  <a:defRPr sz="900" b="0" i="0" u="none" strike="noStrike" baseline="0">
                    <a:solidFill>
                      <a:srgbClr val="333333"/>
                    </a:solidFill>
                    <a:latin typeface="Aptos Narrow"/>
                    <a:ea typeface="Aptos Narrow"/>
                    <a:cs typeface="Aptos Narrow"/>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'!$C$66:$D$69</c:f>
              <c:strCache>
                <c:ptCount val="2"/>
                <c:pt idx="0">
                  <c:v>2023</c:v>
                </c:pt>
                <c:pt idx="1">
                  <c:v>2024</c:v>
                </c:pt>
              </c:strCache>
            </c:strRef>
          </c:cat>
          <c:val>
            <c:numRef>
              <c:f>'CONSOLIDADO Marzo 24 '!$C$79:$D$79</c:f>
              <c:numCache>
                <c:formatCode>General</c:formatCode>
                <c:ptCount val="2"/>
                <c:pt idx="0">
                  <c:v>2</c:v>
                </c:pt>
              </c:numCache>
            </c:numRef>
          </c:val>
          <c:extLst>
            <c:ext xmlns:c16="http://schemas.microsoft.com/office/drawing/2014/chart" uri="{C3380CC4-5D6E-409C-BE32-E72D297353CC}">
              <c16:uniqueId val="{00000009-8622-4E86-AB73-C739CF6907F1}"/>
            </c:ext>
          </c:extLst>
        </c:ser>
        <c:ser>
          <c:idx val="10"/>
          <c:order val="10"/>
          <c:tx>
            <c:strRef>
              <c:f>'CONSOLIDADO Marzo 24 '!$B$80</c:f>
              <c:strCache>
                <c:ptCount val="1"/>
                <c:pt idx="0">
                  <c:v>GESTIÓN JUDICIAL Y EXTRAJUDICIAL DEL DISTRITO CAPITAL</c:v>
                </c:pt>
              </c:strCache>
            </c:strRef>
          </c:tx>
          <c:spPr>
            <a:solidFill>
              <a:schemeClr val="accent5">
                <a:lumMod val="60000"/>
              </a:schemeClr>
            </a:solidFill>
            <a:ln>
              <a:noFill/>
            </a:ln>
            <a:effectLst/>
          </c:spPr>
          <c:invertIfNegative val="0"/>
          <c:dLbls>
            <c:spPr>
              <a:noFill/>
              <a:ln w="25400">
                <a:noFill/>
              </a:ln>
            </c:spPr>
            <c:txPr>
              <a:bodyPr wrap="square" lIns="38100" tIns="19050" rIns="38100" bIns="19050" anchor="ctr">
                <a:spAutoFit/>
              </a:bodyPr>
              <a:lstStyle/>
              <a:p>
                <a:pPr>
                  <a:defRPr sz="900" b="0" i="0" u="none" strike="noStrike" baseline="0">
                    <a:solidFill>
                      <a:srgbClr val="333333"/>
                    </a:solidFill>
                    <a:latin typeface="Aptos Narrow"/>
                    <a:ea typeface="Aptos Narrow"/>
                    <a:cs typeface="Aptos Narrow"/>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'!$C$66:$D$69</c:f>
              <c:strCache>
                <c:ptCount val="2"/>
                <c:pt idx="0">
                  <c:v>2023</c:v>
                </c:pt>
                <c:pt idx="1">
                  <c:v>2024</c:v>
                </c:pt>
              </c:strCache>
            </c:strRef>
          </c:cat>
          <c:val>
            <c:numRef>
              <c:f>'CONSOLIDADO Marzo 24 '!$C$80:$D$80</c:f>
              <c:numCache>
                <c:formatCode>General</c:formatCode>
                <c:ptCount val="2"/>
                <c:pt idx="0">
                  <c:v>9</c:v>
                </c:pt>
              </c:numCache>
            </c:numRef>
          </c:val>
          <c:extLst>
            <c:ext xmlns:c16="http://schemas.microsoft.com/office/drawing/2014/chart" uri="{C3380CC4-5D6E-409C-BE32-E72D297353CC}">
              <c16:uniqueId val="{0000000A-8622-4E86-AB73-C739CF6907F1}"/>
            </c:ext>
          </c:extLst>
        </c:ser>
        <c:ser>
          <c:idx val="11"/>
          <c:order val="11"/>
          <c:tx>
            <c:strRef>
              <c:f>'CONSOLIDADO Marzo 24 '!$B$81</c:f>
              <c:strCache>
                <c:ptCount val="1"/>
                <c:pt idx="0">
                  <c:v>GESTIÓN JURÍDICA DISTRITAL</c:v>
                </c:pt>
              </c:strCache>
            </c:strRef>
          </c:tx>
          <c:spPr>
            <a:solidFill>
              <a:schemeClr val="accent6">
                <a:lumMod val="60000"/>
              </a:schemeClr>
            </a:solidFill>
            <a:ln>
              <a:noFill/>
            </a:ln>
            <a:effectLst/>
          </c:spPr>
          <c:invertIfNegative val="0"/>
          <c:dLbls>
            <c:spPr>
              <a:noFill/>
              <a:ln w="25400">
                <a:noFill/>
              </a:ln>
            </c:spPr>
            <c:txPr>
              <a:bodyPr wrap="square" lIns="38100" tIns="19050" rIns="38100" bIns="19050" anchor="ctr">
                <a:spAutoFit/>
              </a:bodyPr>
              <a:lstStyle/>
              <a:p>
                <a:pPr>
                  <a:defRPr sz="900" b="0" i="0" u="none" strike="noStrike" baseline="0">
                    <a:solidFill>
                      <a:srgbClr val="333333"/>
                    </a:solidFill>
                    <a:latin typeface="Aptos Narrow"/>
                    <a:ea typeface="Aptos Narrow"/>
                    <a:cs typeface="Aptos Narrow"/>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'!$C$66:$D$69</c:f>
              <c:strCache>
                <c:ptCount val="2"/>
                <c:pt idx="0">
                  <c:v>2023</c:v>
                </c:pt>
                <c:pt idx="1">
                  <c:v>2024</c:v>
                </c:pt>
              </c:strCache>
            </c:strRef>
          </c:cat>
          <c:val>
            <c:numRef>
              <c:f>'CONSOLIDADO Marzo 24 '!$C$81:$D$81</c:f>
              <c:numCache>
                <c:formatCode>General</c:formatCode>
                <c:ptCount val="2"/>
                <c:pt idx="0">
                  <c:v>9</c:v>
                </c:pt>
              </c:numCache>
            </c:numRef>
          </c:val>
          <c:extLst>
            <c:ext xmlns:c16="http://schemas.microsoft.com/office/drawing/2014/chart" uri="{C3380CC4-5D6E-409C-BE32-E72D297353CC}">
              <c16:uniqueId val="{0000000B-8622-4E86-AB73-C739CF6907F1}"/>
            </c:ext>
          </c:extLst>
        </c:ser>
        <c:ser>
          <c:idx val="12"/>
          <c:order val="12"/>
          <c:tx>
            <c:strRef>
              <c:f>'CONSOLIDADO Marzo 24 '!$B$82</c:f>
              <c:strCache>
                <c:ptCount val="1"/>
                <c:pt idx="0">
                  <c:v>GESTIÓN NORMATIVA Y CONCEPTUAL</c:v>
                </c:pt>
              </c:strCache>
            </c:strRef>
          </c:tx>
          <c:spPr>
            <a:solidFill>
              <a:schemeClr val="accent1">
                <a:lumMod val="80000"/>
                <a:lumOff val="20000"/>
              </a:schemeClr>
            </a:solidFill>
            <a:ln>
              <a:noFill/>
            </a:ln>
            <a:effectLst/>
          </c:spPr>
          <c:invertIfNegative val="0"/>
          <c:dLbls>
            <c:spPr>
              <a:noFill/>
              <a:ln w="25400">
                <a:noFill/>
              </a:ln>
            </c:spPr>
            <c:txPr>
              <a:bodyPr wrap="square" lIns="38100" tIns="19050" rIns="38100" bIns="19050" anchor="ctr">
                <a:spAutoFit/>
              </a:bodyPr>
              <a:lstStyle/>
              <a:p>
                <a:pPr>
                  <a:defRPr sz="900" b="0" i="0" u="none" strike="noStrike" baseline="0">
                    <a:solidFill>
                      <a:srgbClr val="333333"/>
                    </a:solidFill>
                    <a:latin typeface="Aptos Narrow"/>
                    <a:ea typeface="Aptos Narrow"/>
                    <a:cs typeface="Aptos Narrow"/>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'!$C$66:$D$69</c:f>
              <c:strCache>
                <c:ptCount val="2"/>
                <c:pt idx="0">
                  <c:v>2023</c:v>
                </c:pt>
                <c:pt idx="1">
                  <c:v>2024</c:v>
                </c:pt>
              </c:strCache>
            </c:strRef>
          </c:cat>
          <c:val>
            <c:numRef>
              <c:f>'CONSOLIDADO Marzo 24 '!$C$82:$D$82</c:f>
              <c:numCache>
                <c:formatCode>General</c:formatCode>
                <c:ptCount val="2"/>
                <c:pt idx="0">
                  <c:v>2</c:v>
                </c:pt>
              </c:numCache>
            </c:numRef>
          </c:val>
          <c:extLst>
            <c:ext xmlns:c16="http://schemas.microsoft.com/office/drawing/2014/chart" uri="{C3380CC4-5D6E-409C-BE32-E72D297353CC}">
              <c16:uniqueId val="{0000000C-8622-4E86-AB73-C739CF6907F1}"/>
            </c:ext>
          </c:extLst>
        </c:ser>
        <c:ser>
          <c:idx val="13"/>
          <c:order val="13"/>
          <c:tx>
            <c:strRef>
              <c:f>'CONSOLIDADO Marzo 24 '!$B$83</c:f>
              <c:strCache>
                <c:ptCount val="1"/>
                <c:pt idx="0">
                  <c:v>INSPECCIÓN VIGILANCIA Y CONTROL ESAL</c:v>
                </c:pt>
              </c:strCache>
            </c:strRef>
          </c:tx>
          <c:spPr>
            <a:solidFill>
              <a:schemeClr val="accent2">
                <a:lumMod val="80000"/>
                <a:lumOff val="20000"/>
              </a:schemeClr>
            </a:solidFill>
            <a:ln>
              <a:noFill/>
            </a:ln>
            <a:effectLst/>
          </c:spPr>
          <c:invertIfNegative val="0"/>
          <c:dLbls>
            <c:spPr>
              <a:noFill/>
              <a:ln w="25400">
                <a:noFill/>
              </a:ln>
            </c:spPr>
            <c:txPr>
              <a:bodyPr wrap="square" lIns="38100" tIns="19050" rIns="38100" bIns="19050" anchor="ctr">
                <a:spAutoFit/>
              </a:bodyPr>
              <a:lstStyle/>
              <a:p>
                <a:pPr>
                  <a:defRPr sz="900" b="0" i="0" u="none" strike="noStrike" baseline="0">
                    <a:solidFill>
                      <a:srgbClr val="333333"/>
                    </a:solidFill>
                    <a:latin typeface="Aptos Narrow"/>
                    <a:ea typeface="Aptos Narrow"/>
                    <a:cs typeface="Aptos Narrow"/>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'!$C$66:$D$69</c:f>
              <c:strCache>
                <c:ptCount val="2"/>
                <c:pt idx="0">
                  <c:v>2023</c:v>
                </c:pt>
                <c:pt idx="1">
                  <c:v>2024</c:v>
                </c:pt>
              </c:strCache>
            </c:strRef>
          </c:cat>
          <c:val>
            <c:numRef>
              <c:f>'CONSOLIDADO Marzo 24 '!$C$83:$D$83</c:f>
              <c:numCache>
                <c:formatCode>General</c:formatCode>
                <c:ptCount val="2"/>
                <c:pt idx="0">
                  <c:v>11</c:v>
                </c:pt>
              </c:numCache>
            </c:numRef>
          </c:val>
          <c:extLst>
            <c:ext xmlns:c16="http://schemas.microsoft.com/office/drawing/2014/chart" uri="{C3380CC4-5D6E-409C-BE32-E72D297353CC}">
              <c16:uniqueId val="{0000000D-8622-4E86-AB73-C739CF6907F1}"/>
            </c:ext>
          </c:extLst>
        </c:ser>
        <c:ser>
          <c:idx val="14"/>
          <c:order val="14"/>
          <c:tx>
            <c:strRef>
              <c:f>'CONSOLIDADO Marzo 24 '!$B$84</c:f>
              <c:strCache>
                <c:ptCount val="1"/>
                <c:pt idx="0">
                  <c:v>NOTIFICACIONES</c:v>
                </c:pt>
              </c:strCache>
            </c:strRef>
          </c:tx>
          <c:spPr>
            <a:solidFill>
              <a:schemeClr val="accent3">
                <a:lumMod val="80000"/>
                <a:lumOff val="20000"/>
              </a:schemeClr>
            </a:solidFill>
            <a:ln>
              <a:noFill/>
            </a:ln>
            <a:effectLst/>
          </c:spPr>
          <c:invertIfNegative val="0"/>
          <c:dLbls>
            <c:spPr>
              <a:noFill/>
              <a:ln w="25400">
                <a:noFill/>
              </a:ln>
            </c:spPr>
            <c:txPr>
              <a:bodyPr wrap="square" lIns="38100" tIns="19050" rIns="38100" bIns="19050" anchor="ctr">
                <a:spAutoFit/>
              </a:bodyPr>
              <a:lstStyle/>
              <a:p>
                <a:pPr>
                  <a:defRPr sz="900" b="0" i="0" u="none" strike="noStrike" baseline="0">
                    <a:solidFill>
                      <a:srgbClr val="333333"/>
                    </a:solidFill>
                    <a:latin typeface="Aptos Narrow"/>
                    <a:ea typeface="Aptos Narrow"/>
                    <a:cs typeface="Aptos Narrow"/>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Marzo 24 '!$C$66:$D$69</c:f>
              <c:strCache>
                <c:ptCount val="2"/>
                <c:pt idx="0">
                  <c:v>2023</c:v>
                </c:pt>
                <c:pt idx="1">
                  <c:v>2024</c:v>
                </c:pt>
              </c:strCache>
            </c:strRef>
          </c:cat>
          <c:val>
            <c:numRef>
              <c:f>'CONSOLIDADO Marzo 24 '!$C$84:$D$84</c:f>
              <c:numCache>
                <c:formatCode>General</c:formatCode>
                <c:ptCount val="2"/>
                <c:pt idx="0">
                  <c:v>1</c:v>
                </c:pt>
              </c:numCache>
            </c:numRef>
          </c:val>
          <c:extLst>
            <c:ext xmlns:c16="http://schemas.microsoft.com/office/drawing/2014/chart" uri="{C3380CC4-5D6E-409C-BE32-E72D297353CC}">
              <c16:uniqueId val="{0000000E-8622-4E86-AB73-C739CF6907F1}"/>
            </c:ext>
          </c:extLst>
        </c:ser>
        <c:ser>
          <c:idx val="15"/>
          <c:order val="15"/>
          <c:tx>
            <c:strRef>
              <c:f>'CONSOLIDADO Marzo 24 '!$B$85</c:f>
              <c:strCache>
                <c:ptCount val="1"/>
                <c:pt idx="0">
                  <c:v>PLANEACIÓN Y MEJORA CONTINUA</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'CONSOLIDADO Marzo 24 '!$C$66:$D$69</c:f>
              <c:strCache>
                <c:ptCount val="2"/>
                <c:pt idx="0">
                  <c:v>2023</c:v>
                </c:pt>
                <c:pt idx="1">
                  <c:v>2024</c:v>
                </c:pt>
              </c:strCache>
            </c:strRef>
          </c:cat>
          <c:val>
            <c:numRef>
              <c:f>'CONSOLIDADO Marzo 24 '!$C$85:$D$85</c:f>
              <c:numCache>
                <c:formatCode>General</c:formatCode>
                <c:ptCount val="2"/>
                <c:pt idx="0">
                  <c:v>30</c:v>
                </c:pt>
                <c:pt idx="1">
                  <c:v>1</c:v>
                </c:pt>
              </c:numCache>
            </c:numRef>
          </c:val>
          <c:extLst>
            <c:ext xmlns:c16="http://schemas.microsoft.com/office/drawing/2014/chart" uri="{C3380CC4-5D6E-409C-BE32-E72D297353CC}">
              <c16:uniqueId val="{0000000F-8622-4E86-AB73-C739CF6907F1}"/>
            </c:ext>
          </c:extLst>
        </c:ser>
        <c:dLbls>
          <c:showLegendKey val="0"/>
          <c:showVal val="0"/>
          <c:showCatName val="0"/>
          <c:showSerName val="0"/>
          <c:showPercent val="0"/>
          <c:showBubbleSize val="0"/>
        </c:dLbls>
        <c:gapWidth val="219"/>
        <c:overlap val="-27"/>
        <c:axId val="1376328399"/>
        <c:axId val="1"/>
      </c:barChart>
      <c:catAx>
        <c:axId val="137632839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sz="900" b="0" i="0" u="none" strike="noStrike" baseline="0">
                <a:solidFill>
                  <a:srgbClr val="333333"/>
                </a:solidFill>
                <a:latin typeface="Aptos Narrow"/>
                <a:ea typeface="Aptos Narrow"/>
                <a:cs typeface="Aptos Narrow"/>
              </a:defRPr>
            </a:pPr>
            <a:endParaRPr lang="es-CO"/>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ln w="6350">
            <a:noFill/>
          </a:ln>
        </c:spPr>
        <c:txPr>
          <a:bodyPr rot="0" vert="horz"/>
          <a:lstStyle/>
          <a:p>
            <a:pPr>
              <a:defRPr sz="900" b="0" i="0" u="none" strike="noStrike" baseline="0">
                <a:solidFill>
                  <a:srgbClr val="333333"/>
                </a:solidFill>
                <a:latin typeface="Aptos Narrow"/>
                <a:ea typeface="Aptos Narrow"/>
                <a:cs typeface="Aptos Narrow"/>
              </a:defRPr>
            </a:pPr>
            <a:endParaRPr lang="es-CO"/>
          </a:p>
        </c:txPr>
        <c:crossAx val="1376328399"/>
        <c:crosses val="autoZero"/>
        <c:crossBetween val="between"/>
      </c:valAx>
      <c:spPr>
        <a:noFill/>
        <a:ln w="25400">
          <a:noFill/>
        </a:ln>
      </c:spPr>
    </c:plotArea>
    <c:legend>
      <c:legendPos val="r"/>
      <c:layout>
        <c:manualLayout>
          <c:xMode val="edge"/>
          <c:yMode val="edge"/>
          <c:x val="2.511155600127718E-2"/>
          <c:y val="0.54928504847886417"/>
          <c:w val="0.93799047416535353"/>
          <c:h val="0.43817013409191841"/>
        </c:manualLayout>
      </c:layout>
      <c:overlay val="0"/>
      <c:spPr>
        <a:noFill/>
        <a:ln w="25400">
          <a:noFill/>
        </a:ln>
      </c:spPr>
      <c:txPr>
        <a:bodyPr/>
        <a:lstStyle/>
        <a:p>
          <a:pPr>
            <a:defRPr sz="825" b="0" i="0" u="none" strike="noStrike" baseline="0">
              <a:solidFill>
                <a:srgbClr val="333333"/>
              </a:solidFill>
              <a:latin typeface="Aptos Narrow"/>
              <a:ea typeface="Aptos Narrow"/>
              <a:cs typeface="Aptos Narrow"/>
            </a:defRPr>
          </a:pPr>
          <a:endParaRPr lang="es-CO"/>
        </a:p>
      </c:txPr>
    </c:legend>
    <c:plotVisOnly val="1"/>
    <c:dispBlanksAs val="gap"/>
    <c:showDLblsOverMax val="0"/>
  </c:chart>
  <c:spPr>
    <a:solidFill>
      <a:schemeClr val="bg1"/>
    </a:solidFill>
    <a:ln w="9525" cap="flat" cmpd="sng" algn="ctr">
      <a:solidFill>
        <a:schemeClr val="accent1"/>
      </a:solidFill>
      <a:round/>
    </a:ln>
    <a:effectLst/>
  </c:spPr>
  <c:txPr>
    <a:bodyPr/>
    <a:lstStyle/>
    <a:p>
      <a:pPr>
        <a:defRPr sz="1000" b="0" i="0" u="none" strike="noStrike" baseline="0">
          <a:solidFill>
            <a:srgbClr val="000000"/>
          </a:solidFill>
          <a:latin typeface="Aptos Narrow"/>
          <a:ea typeface="Aptos Narrow"/>
          <a:cs typeface="Aptos Narrow"/>
        </a:defRPr>
      </a:pPr>
      <a:endParaRPr lang="es-CO"/>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0.88921</cdr:x>
      <cdr:y>0.4755</cdr:y>
    </cdr:from>
    <cdr:to>
      <cdr:x>1</cdr:x>
      <cdr:y>0.81891</cdr:y>
    </cdr:to>
    <cdr:sp macro="" textlink="">
      <cdr:nvSpPr>
        <cdr:cNvPr id="2" name="Rectángulo 1">
          <a:extLst xmlns:a="http://schemas.openxmlformats.org/drawingml/2006/main">
            <a:ext uri="{FF2B5EF4-FFF2-40B4-BE49-F238E27FC236}">
              <a16:creationId xmlns:a16="http://schemas.microsoft.com/office/drawing/2014/main" id="{68478ED4-BC43-C67E-9126-F365E564D967}"/>
            </a:ext>
          </a:extLst>
        </cdr:cNvPr>
        <cdr:cNvSpPr/>
      </cdr:nvSpPr>
      <cdr:spPr>
        <a:xfrm xmlns:a="http://schemas.openxmlformats.org/drawingml/2006/main">
          <a:off x="7843519" y="1006600"/>
          <a:ext cx="977274" cy="726979"/>
        </a:xfrm>
        <a:prstGeom xmlns:a="http://schemas.openxmlformats.org/drawingml/2006/main" prst="rect">
          <a:avLst/>
        </a:prstGeom>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vertOverflow="clip"/>
        <a:lstStyle xmlns:a="http://schemas.openxmlformats.org/drawingml/2006/main"/>
        <a:p xmlns:a="http://schemas.openxmlformats.org/drawingml/2006/main">
          <a:pPr algn="ctr"/>
          <a:r>
            <a:rPr lang="es-CO" sz="1600" dirty="0">
              <a:ln>
                <a:solidFill>
                  <a:sysClr val="windowText" lastClr="000000"/>
                </a:solidFill>
              </a:ln>
            </a:rPr>
            <a:t>Total</a:t>
          </a:r>
        </a:p>
        <a:p xmlns:a="http://schemas.openxmlformats.org/drawingml/2006/main">
          <a:pPr algn="ctr"/>
          <a:r>
            <a:rPr lang="es-CO" sz="1600" dirty="0">
              <a:ln>
                <a:solidFill>
                  <a:sysClr val="windowText" lastClr="000000"/>
                </a:solidFill>
              </a:ln>
            </a:rPr>
            <a:t>133 P.M</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O"/>
          </a:p>
        </p:txBody>
      </p:sp>
      <p:sp>
        <p:nvSpPr>
          <p:cNvPr id="4" name="Marcador de fecha 3"/>
          <p:cNvSpPr>
            <a:spLocks noGrp="1"/>
          </p:cNvSpPr>
          <p:nvPr>
            <p:ph type="dt" sz="half" idx="10"/>
          </p:nvPr>
        </p:nvSpPr>
        <p:spPr/>
        <p:txBody>
          <a:bodyPr/>
          <a:lstStyle/>
          <a:p>
            <a:fld id="{FF7EA071-DE20-46CE-8E8A-C291CB589CDC}" type="datetimeFigureOut">
              <a:rPr lang="es-CO" smtClean="0"/>
              <a:t>23/04/2024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BF710585-3860-40F8-8A00-A6A87E73460F}" type="slidenum">
              <a:rPr lang="es-CO" smtClean="0"/>
              <a:t>‹Nº›</a:t>
            </a:fld>
            <a:endParaRPr lang="es-CO"/>
          </a:p>
        </p:txBody>
      </p:sp>
    </p:spTree>
    <p:extLst>
      <p:ext uri="{BB962C8B-B14F-4D97-AF65-F5344CB8AC3E}">
        <p14:creationId xmlns:p14="http://schemas.microsoft.com/office/powerpoint/2010/main" val="198913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FF7EA071-DE20-46CE-8E8A-C291CB589CDC}" type="datetimeFigureOut">
              <a:rPr lang="es-CO" smtClean="0"/>
              <a:t>23/04/2024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BF710585-3860-40F8-8A00-A6A87E73460F}" type="slidenum">
              <a:rPr lang="es-CO" smtClean="0"/>
              <a:t>‹Nº›</a:t>
            </a:fld>
            <a:endParaRPr lang="es-CO"/>
          </a:p>
        </p:txBody>
      </p:sp>
    </p:spTree>
    <p:extLst>
      <p:ext uri="{BB962C8B-B14F-4D97-AF65-F5344CB8AC3E}">
        <p14:creationId xmlns:p14="http://schemas.microsoft.com/office/powerpoint/2010/main" val="2805051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FF7EA071-DE20-46CE-8E8A-C291CB589CDC}" type="datetimeFigureOut">
              <a:rPr lang="es-CO" smtClean="0"/>
              <a:t>23/04/2024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BF710585-3860-40F8-8A00-A6A87E73460F}" type="slidenum">
              <a:rPr lang="es-CO" smtClean="0"/>
              <a:t>‹Nº›</a:t>
            </a:fld>
            <a:endParaRPr lang="es-CO"/>
          </a:p>
        </p:txBody>
      </p:sp>
    </p:spTree>
    <p:extLst>
      <p:ext uri="{BB962C8B-B14F-4D97-AF65-F5344CB8AC3E}">
        <p14:creationId xmlns:p14="http://schemas.microsoft.com/office/powerpoint/2010/main" val="400033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FF7EA071-DE20-46CE-8E8A-C291CB589CDC}" type="datetimeFigureOut">
              <a:rPr lang="es-CO" smtClean="0"/>
              <a:t>23/04/2024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BF710585-3860-40F8-8A00-A6A87E73460F}" type="slidenum">
              <a:rPr lang="es-CO" smtClean="0"/>
              <a:t>‹Nº›</a:t>
            </a:fld>
            <a:endParaRPr lang="es-CO"/>
          </a:p>
        </p:txBody>
      </p:sp>
    </p:spTree>
    <p:extLst>
      <p:ext uri="{BB962C8B-B14F-4D97-AF65-F5344CB8AC3E}">
        <p14:creationId xmlns:p14="http://schemas.microsoft.com/office/powerpoint/2010/main" val="3637719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FF7EA071-DE20-46CE-8E8A-C291CB589CDC}" type="datetimeFigureOut">
              <a:rPr lang="es-CO" smtClean="0"/>
              <a:t>23/04/2024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BF710585-3860-40F8-8A00-A6A87E73460F}" type="slidenum">
              <a:rPr lang="es-CO" smtClean="0"/>
              <a:t>‹Nº›</a:t>
            </a:fld>
            <a:endParaRPr lang="es-CO"/>
          </a:p>
        </p:txBody>
      </p:sp>
    </p:spTree>
    <p:extLst>
      <p:ext uri="{BB962C8B-B14F-4D97-AF65-F5344CB8AC3E}">
        <p14:creationId xmlns:p14="http://schemas.microsoft.com/office/powerpoint/2010/main" val="3238676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p:cNvSpPr>
            <a:spLocks noGrp="1"/>
          </p:cNvSpPr>
          <p:nvPr>
            <p:ph type="dt" sz="half" idx="10"/>
          </p:nvPr>
        </p:nvSpPr>
        <p:spPr/>
        <p:txBody>
          <a:bodyPr/>
          <a:lstStyle/>
          <a:p>
            <a:fld id="{FF7EA071-DE20-46CE-8E8A-C291CB589CDC}" type="datetimeFigureOut">
              <a:rPr lang="es-CO" smtClean="0"/>
              <a:t>23/04/2024</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BF710585-3860-40F8-8A00-A6A87E73460F}" type="slidenum">
              <a:rPr lang="es-CO" smtClean="0"/>
              <a:t>‹Nº›</a:t>
            </a:fld>
            <a:endParaRPr lang="es-CO"/>
          </a:p>
        </p:txBody>
      </p:sp>
    </p:spTree>
    <p:extLst>
      <p:ext uri="{BB962C8B-B14F-4D97-AF65-F5344CB8AC3E}">
        <p14:creationId xmlns:p14="http://schemas.microsoft.com/office/powerpoint/2010/main" val="132553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p:cNvSpPr>
            <a:spLocks noGrp="1"/>
          </p:cNvSpPr>
          <p:nvPr>
            <p:ph type="dt" sz="half" idx="10"/>
          </p:nvPr>
        </p:nvSpPr>
        <p:spPr/>
        <p:txBody>
          <a:bodyPr/>
          <a:lstStyle/>
          <a:p>
            <a:fld id="{FF7EA071-DE20-46CE-8E8A-C291CB589CDC}" type="datetimeFigureOut">
              <a:rPr lang="es-CO" smtClean="0"/>
              <a:t>23/04/2024</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BF710585-3860-40F8-8A00-A6A87E73460F}" type="slidenum">
              <a:rPr lang="es-CO" smtClean="0"/>
              <a:t>‹Nº›</a:t>
            </a:fld>
            <a:endParaRPr lang="es-CO"/>
          </a:p>
        </p:txBody>
      </p:sp>
    </p:spTree>
    <p:extLst>
      <p:ext uri="{BB962C8B-B14F-4D97-AF65-F5344CB8AC3E}">
        <p14:creationId xmlns:p14="http://schemas.microsoft.com/office/powerpoint/2010/main" val="993210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fecha 2"/>
          <p:cNvSpPr>
            <a:spLocks noGrp="1"/>
          </p:cNvSpPr>
          <p:nvPr>
            <p:ph type="dt" sz="half" idx="10"/>
          </p:nvPr>
        </p:nvSpPr>
        <p:spPr/>
        <p:txBody>
          <a:bodyPr/>
          <a:lstStyle/>
          <a:p>
            <a:fld id="{FF7EA071-DE20-46CE-8E8A-C291CB589CDC}" type="datetimeFigureOut">
              <a:rPr lang="es-CO" smtClean="0"/>
              <a:t>23/04/2024</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BF710585-3860-40F8-8A00-A6A87E73460F}" type="slidenum">
              <a:rPr lang="es-CO" smtClean="0"/>
              <a:t>‹Nº›</a:t>
            </a:fld>
            <a:endParaRPr lang="es-CO"/>
          </a:p>
        </p:txBody>
      </p:sp>
    </p:spTree>
    <p:extLst>
      <p:ext uri="{BB962C8B-B14F-4D97-AF65-F5344CB8AC3E}">
        <p14:creationId xmlns:p14="http://schemas.microsoft.com/office/powerpoint/2010/main" val="1087218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F7EA071-DE20-46CE-8E8A-C291CB589CDC}" type="datetimeFigureOut">
              <a:rPr lang="es-CO" smtClean="0"/>
              <a:t>23/04/2024</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BF710585-3860-40F8-8A00-A6A87E73460F}" type="slidenum">
              <a:rPr lang="es-CO" smtClean="0"/>
              <a:t>‹Nº›</a:t>
            </a:fld>
            <a:endParaRPr lang="es-CO"/>
          </a:p>
        </p:txBody>
      </p:sp>
    </p:spTree>
    <p:extLst>
      <p:ext uri="{BB962C8B-B14F-4D97-AF65-F5344CB8AC3E}">
        <p14:creationId xmlns:p14="http://schemas.microsoft.com/office/powerpoint/2010/main" val="2258558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FF7EA071-DE20-46CE-8E8A-C291CB589CDC}" type="datetimeFigureOut">
              <a:rPr lang="es-CO" smtClean="0"/>
              <a:t>23/04/2024</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BF710585-3860-40F8-8A00-A6A87E73460F}" type="slidenum">
              <a:rPr lang="es-CO" smtClean="0"/>
              <a:t>‹Nº›</a:t>
            </a:fld>
            <a:endParaRPr lang="es-CO"/>
          </a:p>
        </p:txBody>
      </p:sp>
    </p:spTree>
    <p:extLst>
      <p:ext uri="{BB962C8B-B14F-4D97-AF65-F5344CB8AC3E}">
        <p14:creationId xmlns:p14="http://schemas.microsoft.com/office/powerpoint/2010/main" val="116294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FF7EA071-DE20-46CE-8E8A-C291CB589CDC}" type="datetimeFigureOut">
              <a:rPr lang="es-CO" smtClean="0"/>
              <a:t>23/04/2024</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BF710585-3860-40F8-8A00-A6A87E73460F}" type="slidenum">
              <a:rPr lang="es-CO" smtClean="0"/>
              <a:t>‹Nº›</a:t>
            </a:fld>
            <a:endParaRPr lang="es-CO"/>
          </a:p>
        </p:txBody>
      </p:sp>
    </p:spTree>
    <p:extLst>
      <p:ext uri="{BB962C8B-B14F-4D97-AF65-F5344CB8AC3E}">
        <p14:creationId xmlns:p14="http://schemas.microsoft.com/office/powerpoint/2010/main" val="1797281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7EA071-DE20-46CE-8E8A-C291CB589CDC}" type="datetimeFigureOut">
              <a:rPr lang="es-CO" smtClean="0"/>
              <a:t>23/04/2024</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710585-3860-40F8-8A00-A6A87E73460F}" type="slidenum">
              <a:rPr lang="es-CO" smtClean="0"/>
              <a:t>‹Nº›</a:t>
            </a:fld>
            <a:endParaRPr lang="es-CO"/>
          </a:p>
        </p:txBody>
      </p:sp>
    </p:spTree>
    <p:extLst>
      <p:ext uri="{BB962C8B-B14F-4D97-AF65-F5344CB8AC3E}">
        <p14:creationId xmlns:p14="http://schemas.microsoft.com/office/powerpoint/2010/main" val="30125580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image" Target="../media/image2.png"/><Relationship Id="rId7" Type="http://schemas.openxmlformats.org/officeDocument/2006/relationships/chart" Target="../charts/chart2.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hyperlink" Target="https://docs.google.com/spreadsheets/d/1KqkQJ28aEA53Jx9xrpoK6zIG_5GIoOWa/edit?usp=sharing&amp;ouid=111995970968217351771&amp;rtpof=true&amp;sd=true" TargetMode="External"/><Relationship Id="rId10" Type="http://schemas.openxmlformats.org/officeDocument/2006/relationships/chart" Target="../charts/chart5.xml"/><Relationship Id="rId4" Type="http://schemas.openxmlformats.org/officeDocument/2006/relationships/image" Target="../media/image3.png"/><Relationship Id="rId9" Type="http://schemas.openxmlformats.org/officeDocument/2006/relationships/chart" Target="../charts/char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descr="Logotipo&#10;&#10;Descripción generada automáticamente">
            <a:extLst>
              <a:ext uri="{FF2B5EF4-FFF2-40B4-BE49-F238E27FC236}">
                <a16:creationId xmlns:a16="http://schemas.microsoft.com/office/drawing/2014/main" id="{313C53ED-9797-47A0-94FE-D035FA25C36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77610" y="5747656"/>
            <a:ext cx="656762" cy="637711"/>
          </a:xfrm>
          <a:prstGeom prst="rect">
            <a:avLst/>
          </a:prstGeom>
        </p:spPr>
      </p:pic>
      <p:sp>
        <p:nvSpPr>
          <p:cNvPr id="13" name="CuadroTexto 12">
            <a:extLst>
              <a:ext uri="{FF2B5EF4-FFF2-40B4-BE49-F238E27FC236}">
                <a16:creationId xmlns:a16="http://schemas.microsoft.com/office/drawing/2014/main" id="{3B65E888-C0A1-42FF-AE44-257CEB1273DB}"/>
              </a:ext>
            </a:extLst>
          </p:cNvPr>
          <p:cNvSpPr txBox="1"/>
          <p:nvPr/>
        </p:nvSpPr>
        <p:spPr>
          <a:xfrm>
            <a:off x="9190652" y="6381982"/>
            <a:ext cx="830677" cy="200055"/>
          </a:xfrm>
          <a:prstGeom prst="rect">
            <a:avLst/>
          </a:prstGeom>
          <a:noFill/>
          <a:effectLst>
            <a:outerShdw blurRad="63500" sx="102000" sy="102000" algn="ctr" rotWithShape="0">
              <a:prstClr val="black">
                <a:alpha val="40000"/>
              </a:prstClr>
            </a:outerShdw>
          </a:effectLst>
        </p:spPr>
        <p:txBody>
          <a:bodyPr wrap="none" rtlCol="0">
            <a:spAutoFit/>
          </a:bodyPr>
          <a:lstStyle/>
          <a:p>
            <a:r>
              <a:rPr lang="es-CO" sz="700" dirty="0">
                <a:latin typeface="Arial Black" panose="020B0A04020102020204" pitchFamily="34" charset="0"/>
              </a:rPr>
              <a:t>CO21/962806</a:t>
            </a:r>
          </a:p>
        </p:txBody>
      </p:sp>
      <p:pic>
        <p:nvPicPr>
          <p:cNvPr id="14" name="Imagen 13">
            <a:extLst>
              <a:ext uri="{FF2B5EF4-FFF2-40B4-BE49-F238E27FC236}">
                <a16:creationId xmlns:a16="http://schemas.microsoft.com/office/drawing/2014/main" id="{8FF8E007-838B-4DE1-ADE3-FD955B1D1F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8287" y="5747656"/>
            <a:ext cx="1764740" cy="726979"/>
          </a:xfrm>
          <a:prstGeom prst="rect">
            <a:avLst/>
          </a:prstGeom>
          <a:gradFill>
            <a:gsLst>
              <a:gs pos="12000">
                <a:srgbClr val="FFC000"/>
              </a:gs>
              <a:gs pos="74000">
                <a:srgbClr val="C00000"/>
              </a:gs>
              <a:gs pos="83000">
                <a:srgbClr val="C00000"/>
              </a:gs>
              <a:gs pos="100000">
                <a:srgbClr val="C00000"/>
              </a:gs>
            </a:gsLst>
            <a:lin ang="5400000" scaled="1"/>
          </a:gradFill>
        </p:spPr>
      </p:pic>
      <p:sp>
        <p:nvSpPr>
          <p:cNvPr id="124" name="Rectángulo 123">
            <a:extLst>
              <a:ext uri="{FF2B5EF4-FFF2-40B4-BE49-F238E27FC236}">
                <a16:creationId xmlns:a16="http://schemas.microsoft.com/office/drawing/2014/main" id="{6A734DBF-E612-48C5-A6BD-60BE3DE753A1}"/>
              </a:ext>
            </a:extLst>
          </p:cNvPr>
          <p:cNvSpPr/>
          <p:nvPr/>
        </p:nvSpPr>
        <p:spPr>
          <a:xfrm>
            <a:off x="8861276" y="1"/>
            <a:ext cx="3330724" cy="2964872"/>
          </a:xfrm>
          <a:prstGeom prst="rect">
            <a:avLst/>
          </a:prstGeom>
          <a:solidFill>
            <a:schemeClr val="accent1">
              <a:lumMod val="20000"/>
              <a:lumOff val="8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grpSp>
        <p:nvGrpSpPr>
          <p:cNvPr id="130" name="Group 143">
            <a:extLst>
              <a:ext uri="{FF2B5EF4-FFF2-40B4-BE49-F238E27FC236}">
                <a16:creationId xmlns:a16="http://schemas.microsoft.com/office/drawing/2014/main" id="{9BD5183E-5F2A-43CF-8AAA-908F0F6848D5}"/>
              </a:ext>
            </a:extLst>
          </p:cNvPr>
          <p:cNvGrpSpPr/>
          <p:nvPr/>
        </p:nvGrpSpPr>
        <p:grpSpPr>
          <a:xfrm>
            <a:off x="9783096" y="281411"/>
            <a:ext cx="1750142" cy="1346871"/>
            <a:chOff x="4222570" y="3268989"/>
            <a:chExt cx="3746861" cy="3515306"/>
          </a:xfrm>
          <a:effectLst>
            <a:outerShdw blurRad="50800" dist="38100" dir="10800000" algn="r" rotWithShape="0">
              <a:prstClr val="black">
                <a:alpha val="40000"/>
              </a:prstClr>
            </a:outerShdw>
          </a:effectLst>
        </p:grpSpPr>
        <p:pic>
          <p:nvPicPr>
            <p:cNvPr id="131" name="Picture 44">
              <a:extLst>
                <a:ext uri="{FF2B5EF4-FFF2-40B4-BE49-F238E27FC236}">
                  <a16:creationId xmlns:a16="http://schemas.microsoft.com/office/drawing/2014/main" id="{DAF0C9C3-8348-4940-A97F-741493BF2305}"/>
                </a:ext>
              </a:extLst>
            </p:cNvPr>
            <p:cNvPicPr>
              <a:picLocks noChangeAspect="1"/>
            </p:cNvPicPr>
            <p:nvPr/>
          </p:nvPicPr>
          <p:blipFill>
            <a:blip r:embed="rId4"/>
            <a:srcRect/>
            <a:stretch>
              <a:fillRect/>
            </a:stretch>
          </p:blipFill>
          <p:spPr bwMode="auto">
            <a:xfrm>
              <a:off x="4222570" y="3268989"/>
              <a:ext cx="3746861" cy="3515306"/>
            </a:xfrm>
            <a:prstGeom prst="rect">
              <a:avLst/>
            </a:prstGeom>
            <a:noFill/>
            <a:ln w="9525">
              <a:noFill/>
              <a:miter lim="800000"/>
              <a:headEnd/>
              <a:tailEnd/>
            </a:ln>
          </p:spPr>
        </p:pic>
        <p:grpSp>
          <p:nvGrpSpPr>
            <p:cNvPr id="132" name="Group 89">
              <a:extLst>
                <a:ext uri="{FF2B5EF4-FFF2-40B4-BE49-F238E27FC236}">
                  <a16:creationId xmlns:a16="http://schemas.microsoft.com/office/drawing/2014/main" id="{73AA55AD-EF04-40C4-B096-57AFCB5EBC1F}"/>
                </a:ext>
              </a:extLst>
            </p:cNvPr>
            <p:cNvGrpSpPr/>
            <p:nvPr/>
          </p:nvGrpSpPr>
          <p:grpSpPr>
            <a:xfrm>
              <a:off x="4640809" y="3702483"/>
              <a:ext cx="3029172" cy="1710230"/>
              <a:chOff x="4640809" y="3464358"/>
              <a:chExt cx="3029172" cy="1710230"/>
            </a:xfrm>
          </p:grpSpPr>
          <p:sp>
            <p:nvSpPr>
              <p:cNvPr id="133" name="Rectangle 44">
                <a:extLst>
                  <a:ext uri="{FF2B5EF4-FFF2-40B4-BE49-F238E27FC236}">
                    <a16:creationId xmlns:a16="http://schemas.microsoft.com/office/drawing/2014/main" id="{D144A90F-E8CA-491D-8EC6-D7F2FA30A4E8}"/>
                  </a:ext>
                </a:extLst>
              </p:cNvPr>
              <p:cNvSpPr>
                <a:spLocks noChangeArrowheads="1"/>
              </p:cNvSpPr>
              <p:nvPr/>
            </p:nvSpPr>
            <p:spPr bwMode="auto">
              <a:xfrm>
                <a:off x="4640809" y="3464358"/>
                <a:ext cx="3029172" cy="1710230"/>
              </a:xfrm>
              <a:prstGeom prst="rect">
                <a:avLst/>
              </a:prstGeom>
              <a:solidFill>
                <a:schemeClr val="accent1"/>
              </a:solidFill>
              <a:ln>
                <a:noFill/>
              </a:ln>
            </p:spPr>
            <p:txBody>
              <a:bodyPr vert="horz" wrap="square" lIns="68580" tIns="34290" rIns="68580" bIns="34290" numCol="1" anchor="t" anchorCtr="0" compatLnSpc="1">
                <a:prstTxWarp prst="textNoShape">
                  <a:avLst/>
                </a:prstTxWarp>
              </a:bodyPr>
              <a:lstStyle/>
              <a:p>
                <a:endParaRPr lang="id-ID" sz="1350"/>
              </a:p>
            </p:txBody>
          </p:sp>
          <p:sp>
            <p:nvSpPr>
              <p:cNvPr id="134" name="Freeform 46">
                <a:extLst>
                  <a:ext uri="{FF2B5EF4-FFF2-40B4-BE49-F238E27FC236}">
                    <a16:creationId xmlns:a16="http://schemas.microsoft.com/office/drawing/2014/main" id="{F739166E-A33A-4E39-85EE-B5E237681AAD}"/>
                  </a:ext>
                </a:extLst>
              </p:cNvPr>
              <p:cNvSpPr>
                <a:spLocks/>
              </p:cNvSpPr>
              <p:nvPr/>
            </p:nvSpPr>
            <p:spPr bwMode="auto">
              <a:xfrm>
                <a:off x="4640809" y="3464358"/>
                <a:ext cx="3029172" cy="1710230"/>
              </a:xfrm>
              <a:custGeom>
                <a:avLst/>
                <a:gdLst>
                  <a:gd name="T0" fmla="*/ 2513 w 2513"/>
                  <a:gd name="T1" fmla="*/ 0 h 1561"/>
                  <a:gd name="T2" fmla="*/ 0 w 2513"/>
                  <a:gd name="T3" fmla="*/ 0 h 1561"/>
                  <a:gd name="T4" fmla="*/ 0 w 2513"/>
                  <a:gd name="T5" fmla="*/ 1561 h 1561"/>
                  <a:gd name="T6" fmla="*/ 2513 w 2513"/>
                  <a:gd name="T7" fmla="*/ 0 h 1561"/>
                </a:gdLst>
                <a:ahLst/>
                <a:cxnLst>
                  <a:cxn ang="0">
                    <a:pos x="T0" y="T1"/>
                  </a:cxn>
                  <a:cxn ang="0">
                    <a:pos x="T2" y="T3"/>
                  </a:cxn>
                  <a:cxn ang="0">
                    <a:pos x="T4" y="T5"/>
                  </a:cxn>
                  <a:cxn ang="0">
                    <a:pos x="T6" y="T7"/>
                  </a:cxn>
                </a:cxnLst>
                <a:rect l="0" t="0" r="r" b="b"/>
                <a:pathLst>
                  <a:path w="2513" h="1561">
                    <a:moveTo>
                      <a:pt x="2513" y="0"/>
                    </a:moveTo>
                    <a:lnTo>
                      <a:pt x="0" y="0"/>
                    </a:lnTo>
                    <a:lnTo>
                      <a:pt x="0" y="1561"/>
                    </a:lnTo>
                    <a:lnTo>
                      <a:pt x="2513" y="0"/>
                    </a:lnTo>
                    <a:close/>
                  </a:path>
                </a:pathLst>
              </a:custGeom>
              <a:solidFill>
                <a:schemeClr val="bg1">
                  <a:alpha val="25000"/>
                </a:schemeClr>
              </a:solidFill>
              <a:ln>
                <a:noFill/>
              </a:ln>
            </p:spPr>
            <p:txBody>
              <a:bodyPr vert="horz" wrap="square" lIns="68580" tIns="34290" rIns="68580" bIns="34290" numCol="1" anchor="t" anchorCtr="0" compatLnSpc="1">
                <a:prstTxWarp prst="textNoShape">
                  <a:avLst/>
                </a:prstTxWarp>
              </a:bodyPr>
              <a:lstStyle/>
              <a:p>
                <a:endParaRPr lang="id-ID" sz="1350"/>
              </a:p>
            </p:txBody>
          </p:sp>
        </p:grpSp>
      </p:grpSp>
      <p:sp>
        <p:nvSpPr>
          <p:cNvPr id="135" name="Freeform 51">
            <a:extLst>
              <a:ext uri="{FF2B5EF4-FFF2-40B4-BE49-F238E27FC236}">
                <a16:creationId xmlns:a16="http://schemas.microsoft.com/office/drawing/2014/main" id="{4410F12E-D844-4DFD-A82B-026A2BCA981B}"/>
              </a:ext>
            </a:extLst>
          </p:cNvPr>
          <p:cNvSpPr>
            <a:spLocks noEditPoints="1"/>
          </p:cNvSpPr>
          <p:nvPr/>
        </p:nvSpPr>
        <p:spPr bwMode="auto">
          <a:xfrm>
            <a:off x="10397468" y="572714"/>
            <a:ext cx="497201" cy="431498"/>
          </a:xfrm>
          <a:custGeom>
            <a:avLst/>
            <a:gdLst>
              <a:gd name="T0" fmla="*/ 533 w 1065"/>
              <a:gd name="T1" fmla="*/ 0 h 1066"/>
              <a:gd name="T2" fmla="*/ 67 w 1065"/>
              <a:gd name="T3" fmla="*/ 999 h 1066"/>
              <a:gd name="T4" fmla="*/ 0 w 1065"/>
              <a:gd name="T5" fmla="*/ 1066 h 1066"/>
              <a:gd name="T6" fmla="*/ 1065 w 1065"/>
              <a:gd name="T7" fmla="*/ 267 h 1066"/>
              <a:gd name="T8" fmla="*/ 400 w 1065"/>
              <a:gd name="T9" fmla="*/ 999 h 1066"/>
              <a:gd name="T10" fmla="*/ 200 w 1065"/>
              <a:gd name="T11" fmla="*/ 866 h 1066"/>
              <a:gd name="T12" fmla="*/ 400 w 1065"/>
              <a:gd name="T13" fmla="*/ 999 h 1066"/>
              <a:gd name="T14" fmla="*/ 133 w 1065"/>
              <a:gd name="T15" fmla="*/ 733 h 1066"/>
              <a:gd name="T16" fmla="*/ 466 w 1065"/>
              <a:gd name="T17" fmla="*/ 666 h 1066"/>
              <a:gd name="T18" fmla="*/ 466 w 1065"/>
              <a:gd name="T19" fmla="*/ 600 h 1066"/>
              <a:gd name="T20" fmla="*/ 133 w 1065"/>
              <a:gd name="T21" fmla="*/ 533 h 1066"/>
              <a:gd name="T22" fmla="*/ 466 w 1065"/>
              <a:gd name="T23" fmla="*/ 600 h 1066"/>
              <a:gd name="T24" fmla="*/ 133 w 1065"/>
              <a:gd name="T25" fmla="*/ 466 h 1066"/>
              <a:gd name="T26" fmla="*/ 466 w 1065"/>
              <a:gd name="T27" fmla="*/ 400 h 1066"/>
              <a:gd name="T28" fmla="*/ 466 w 1065"/>
              <a:gd name="T29" fmla="*/ 333 h 1066"/>
              <a:gd name="T30" fmla="*/ 133 w 1065"/>
              <a:gd name="T31" fmla="*/ 267 h 1066"/>
              <a:gd name="T32" fmla="*/ 466 w 1065"/>
              <a:gd name="T33" fmla="*/ 333 h 1066"/>
              <a:gd name="T34" fmla="*/ 133 w 1065"/>
              <a:gd name="T35" fmla="*/ 200 h 1066"/>
              <a:gd name="T36" fmla="*/ 466 w 1065"/>
              <a:gd name="T37" fmla="*/ 134 h 1066"/>
              <a:gd name="T38" fmla="*/ 799 w 1065"/>
              <a:gd name="T39" fmla="*/ 932 h 1066"/>
              <a:gd name="T40" fmla="*/ 666 w 1065"/>
              <a:gd name="T41" fmla="*/ 799 h 1066"/>
              <a:gd name="T42" fmla="*/ 799 w 1065"/>
              <a:gd name="T43" fmla="*/ 932 h 1066"/>
              <a:gd name="T44" fmla="*/ 666 w 1065"/>
              <a:gd name="T45" fmla="*/ 733 h 1066"/>
              <a:gd name="T46" fmla="*/ 799 w 1065"/>
              <a:gd name="T47" fmla="*/ 600 h 1066"/>
              <a:gd name="T48" fmla="*/ 799 w 1065"/>
              <a:gd name="T49" fmla="*/ 533 h 1066"/>
              <a:gd name="T50" fmla="*/ 666 w 1065"/>
              <a:gd name="T51" fmla="*/ 400 h 1066"/>
              <a:gd name="T52" fmla="*/ 799 w 1065"/>
              <a:gd name="T53" fmla="*/ 533 h 1066"/>
              <a:gd name="T54" fmla="*/ 866 w 1065"/>
              <a:gd name="T55" fmla="*/ 932 h 1066"/>
              <a:gd name="T56" fmla="*/ 999 w 1065"/>
              <a:gd name="T57" fmla="*/ 799 h 1066"/>
              <a:gd name="T58" fmla="*/ 999 w 1065"/>
              <a:gd name="T59" fmla="*/ 733 h 1066"/>
              <a:gd name="T60" fmla="*/ 866 w 1065"/>
              <a:gd name="T61" fmla="*/ 600 h 1066"/>
              <a:gd name="T62" fmla="*/ 999 w 1065"/>
              <a:gd name="T63" fmla="*/ 733 h 1066"/>
              <a:gd name="T64" fmla="*/ 866 w 1065"/>
              <a:gd name="T65" fmla="*/ 533 h 1066"/>
              <a:gd name="T66" fmla="*/ 999 w 1065"/>
              <a:gd name="T67" fmla="*/ 400 h 10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065" h="1066">
                <a:moveTo>
                  <a:pt x="533" y="267"/>
                </a:moveTo>
                <a:lnTo>
                  <a:pt x="533" y="0"/>
                </a:lnTo>
                <a:lnTo>
                  <a:pt x="67" y="0"/>
                </a:lnTo>
                <a:lnTo>
                  <a:pt x="67" y="999"/>
                </a:lnTo>
                <a:lnTo>
                  <a:pt x="0" y="999"/>
                </a:lnTo>
                <a:lnTo>
                  <a:pt x="0" y="1066"/>
                </a:lnTo>
                <a:lnTo>
                  <a:pt x="1065" y="1066"/>
                </a:lnTo>
                <a:lnTo>
                  <a:pt x="1065" y="267"/>
                </a:lnTo>
                <a:lnTo>
                  <a:pt x="533" y="267"/>
                </a:lnTo>
                <a:close/>
                <a:moveTo>
                  <a:pt x="400" y="999"/>
                </a:moveTo>
                <a:lnTo>
                  <a:pt x="200" y="999"/>
                </a:lnTo>
                <a:lnTo>
                  <a:pt x="200" y="866"/>
                </a:lnTo>
                <a:lnTo>
                  <a:pt x="400" y="866"/>
                </a:lnTo>
                <a:lnTo>
                  <a:pt x="400" y="999"/>
                </a:lnTo>
                <a:close/>
                <a:moveTo>
                  <a:pt x="466" y="733"/>
                </a:moveTo>
                <a:lnTo>
                  <a:pt x="133" y="733"/>
                </a:lnTo>
                <a:lnTo>
                  <a:pt x="133" y="666"/>
                </a:lnTo>
                <a:lnTo>
                  <a:pt x="466" y="666"/>
                </a:lnTo>
                <a:lnTo>
                  <a:pt x="466" y="733"/>
                </a:lnTo>
                <a:close/>
                <a:moveTo>
                  <a:pt x="466" y="600"/>
                </a:moveTo>
                <a:lnTo>
                  <a:pt x="133" y="600"/>
                </a:lnTo>
                <a:lnTo>
                  <a:pt x="133" y="533"/>
                </a:lnTo>
                <a:lnTo>
                  <a:pt x="466" y="533"/>
                </a:lnTo>
                <a:lnTo>
                  <a:pt x="466" y="600"/>
                </a:lnTo>
                <a:close/>
                <a:moveTo>
                  <a:pt x="466" y="466"/>
                </a:moveTo>
                <a:lnTo>
                  <a:pt x="133" y="466"/>
                </a:lnTo>
                <a:lnTo>
                  <a:pt x="133" y="400"/>
                </a:lnTo>
                <a:lnTo>
                  <a:pt x="466" y="400"/>
                </a:lnTo>
                <a:lnTo>
                  <a:pt x="466" y="466"/>
                </a:lnTo>
                <a:close/>
                <a:moveTo>
                  <a:pt x="466" y="333"/>
                </a:moveTo>
                <a:lnTo>
                  <a:pt x="133" y="333"/>
                </a:lnTo>
                <a:lnTo>
                  <a:pt x="133" y="267"/>
                </a:lnTo>
                <a:lnTo>
                  <a:pt x="466" y="267"/>
                </a:lnTo>
                <a:lnTo>
                  <a:pt x="466" y="333"/>
                </a:lnTo>
                <a:close/>
                <a:moveTo>
                  <a:pt x="466" y="200"/>
                </a:moveTo>
                <a:lnTo>
                  <a:pt x="133" y="200"/>
                </a:lnTo>
                <a:lnTo>
                  <a:pt x="133" y="134"/>
                </a:lnTo>
                <a:lnTo>
                  <a:pt x="466" y="134"/>
                </a:lnTo>
                <a:lnTo>
                  <a:pt x="466" y="200"/>
                </a:lnTo>
                <a:close/>
                <a:moveTo>
                  <a:pt x="799" y="932"/>
                </a:moveTo>
                <a:lnTo>
                  <a:pt x="666" y="932"/>
                </a:lnTo>
                <a:lnTo>
                  <a:pt x="666" y="799"/>
                </a:lnTo>
                <a:lnTo>
                  <a:pt x="799" y="799"/>
                </a:lnTo>
                <a:lnTo>
                  <a:pt x="799" y="932"/>
                </a:lnTo>
                <a:close/>
                <a:moveTo>
                  <a:pt x="799" y="733"/>
                </a:moveTo>
                <a:lnTo>
                  <a:pt x="666" y="733"/>
                </a:lnTo>
                <a:lnTo>
                  <a:pt x="666" y="600"/>
                </a:lnTo>
                <a:lnTo>
                  <a:pt x="799" y="600"/>
                </a:lnTo>
                <a:lnTo>
                  <a:pt x="799" y="733"/>
                </a:lnTo>
                <a:close/>
                <a:moveTo>
                  <a:pt x="799" y="533"/>
                </a:moveTo>
                <a:lnTo>
                  <a:pt x="666" y="533"/>
                </a:lnTo>
                <a:lnTo>
                  <a:pt x="666" y="400"/>
                </a:lnTo>
                <a:lnTo>
                  <a:pt x="799" y="400"/>
                </a:lnTo>
                <a:lnTo>
                  <a:pt x="799" y="533"/>
                </a:lnTo>
                <a:close/>
                <a:moveTo>
                  <a:pt x="999" y="932"/>
                </a:moveTo>
                <a:lnTo>
                  <a:pt x="866" y="932"/>
                </a:lnTo>
                <a:lnTo>
                  <a:pt x="866" y="799"/>
                </a:lnTo>
                <a:lnTo>
                  <a:pt x="999" y="799"/>
                </a:lnTo>
                <a:lnTo>
                  <a:pt x="999" y="932"/>
                </a:lnTo>
                <a:close/>
                <a:moveTo>
                  <a:pt x="999" y="733"/>
                </a:moveTo>
                <a:lnTo>
                  <a:pt x="866" y="733"/>
                </a:lnTo>
                <a:lnTo>
                  <a:pt x="866" y="600"/>
                </a:lnTo>
                <a:lnTo>
                  <a:pt x="999" y="600"/>
                </a:lnTo>
                <a:lnTo>
                  <a:pt x="999" y="733"/>
                </a:lnTo>
                <a:close/>
                <a:moveTo>
                  <a:pt x="999" y="533"/>
                </a:moveTo>
                <a:lnTo>
                  <a:pt x="866" y="533"/>
                </a:lnTo>
                <a:lnTo>
                  <a:pt x="866" y="400"/>
                </a:lnTo>
                <a:lnTo>
                  <a:pt x="999" y="400"/>
                </a:lnTo>
                <a:lnTo>
                  <a:pt x="999" y="533"/>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id-ID" sz="1350"/>
          </a:p>
        </p:txBody>
      </p:sp>
      <p:sp>
        <p:nvSpPr>
          <p:cNvPr id="137" name="CuadroTexto 136">
            <a:extLst>
              <a:ext uri="{FF2B5EF4-FFF2-40B4-BE49-F238E27FC236}">
                <a16:creationId xmlns:a16="http://schemas.microsoft.com/office/drawing/2014/main" id="{A26FED42-9E0B-4E99-9A26-0BF47A026EE1}"/>
              </a:ext>
            </a:extLst>
          </p:cNvPr>
          <p:cNvSpPr txBox="1"/>
          <p:nvPr/>
        </p:nvSpPr>
        <p:spPr>
          <a:xfrm>
            <a:off x="10045164" y="1658114"/>
            <a:ext cx="1242263" cy="338554"/>
          </a:xfrm>
          <a:prstGeom prst="rect">
            <a:avLst/>
          </a:prstGeom>
          <a:noFill/>
          <a:effectLst>
            <a:outerShdw blurRad="50800" dist="38100" dir="16200000" rotWithShape="0">
              <a:prstClr val="black">
                <a:alpha val="40000"/>
              </a:prstClr>
            </a:outerShdw>
          </a:effectLst>
        </p:spPr>
        <p:txBody>
          <a:bodyPr wrap="none" rtlCol="0">
            <a:spAutoFit/>
          </a:bodyPr>
          <a:lstStyle/>
          <a:p>
            <a:r>
              <a:rPr lang="es-CO" sz="1600" b="1" dirty="0">
                <a:solidFill>
                  <a:prstClr val="black">
                    <a:lumMod val="65000"/>
                    <a:lumOff val="35000"/>
                  </a:prstClr>
                </a:solidFill>
              </a:rPr>
              <a:t>Consulta en</a:t>
            </a:r>
            <a:r>
              <a:rPr lang="es-CO" sz="1600" b="1" dirty="0">
                <a:solidFill>
                  <a:schemeClr val="tx1">
                    <a:lumMod val="85000"/>
                    <a:lumOff val="15000"/>
                  </a:schemeClr>
                </a:solidFill>
              </a:rPr>
              <a:t>:</a:t>
            </a:r>
          </a:p>
        </p:txBody>
      </p:sp>
      <p:sp>
        <p:nvSpPr>
          <p:cNvPr id="5" name="CuadroTexto 4">
            <a:extLst>
              <a:ext uri="{FF2B5EF4-FFF2-40B4-BE49-F238E27FC236}">
                <a16:creationId xmlns:a16="http://schemas.microsoft.com/office/drawing/2014/main" id="{6E18791C-7D57-4455-89A6-1D767B503BD4}"/>
              </a:ext>
            </a:extLst>
          </p:cNvPr>
          <p:cNvSpPr txBox="1"/>
          <p:nvPr/>
        </p:nvSpPr>
        <p:spPr>
          <a:xfrm>
            <a:off x="8994709" y="6576589"/>
            <a:ext cx="3125478" cy="230832"/>
          </a:xfrm>
          <a:prstGeom prst="rect">
            <a:avLst/>
          </a:prstGeom>
          <a:noFill/>
        </p:spPr>
        <p:txBody>
          <a:bodyPr wrap="square" rtlCol="0">
            <a:spAutoFit/>
          </a:bodyPr>
          <a:lstStyle/>
          <a:p>
            <a:pPr algn="ctr"/>
            <a:r>
              <a:rPr lang="es-CO" sz="900" i="1" dirty="0">
                <a:solidFill>
                  <a:schemeClr val="accent5"/>
                </a:solidFill>
              </a:rPr>
              <a:t>Elaborado por: DARLENY PEREZ PATIÑO -OAP</a:t>
            </a:r>
          </a:p>
        </p:txBody>
      </p:sp>
      <p:sp>
        <p:nvSpPr>
          <p:cNvPr id="23" name="CuadroTexto 22">
            <a:extLst>
              <a:ext uri="{FF2B5EF4-FFF2-40B4-BE49-F238E27FC236}">
                <a16:creationId xmlns:a16="http://schemas.microsoft.com/office/drawing/2014/main" id="{A7E024AC-2A41-4943-AC1F-FF89EC91440D}"/>
              </a:ext>
            </a:extLst>
          </p:cNvPr>
          <p:cNvSpPr txBox="1"/>
          <p:nvPr/>
        </p:nvSpPr>
        <p:spPr>
          <a:xfrm>
            <a:off x="10045164" y="5304104"/>
            <a:ext cx="1321387" cy="369332"/>
          </a:xfrm>
          <a:prstGeom prst="rect">
            <a:avLst/>
          </a:prstGeom>
          <a:noFill/>
          <a:effectLst>
            <a:outerShdw blurRad="50800" dist="38100" dir="16200000" rotWithShape="0">
              <a:prstClr val="black">
                <a:alpha val="40000"/>
              </a:prstClr>
            </a:outerShdw>
          </a:effectLst>
        </p:spPr>
        <p:txBody>
          <a:bodyPr wrap="none" rtlCol="0">
            <a:spAutoFit/>
          </a:bodyPr>
          <a:lstStyle/>
          <a:p>
            <a:r>
              <a:rPr lang="es-CO" b="1" i="1" dirty="0"/>
              <a:t>Marzo 2024</a:t>
            </a:r>
          </a:p>
        </p:txBody>
      </p:sp>
      <p:sp>
        <p:nvSpPr>
          <p:cNvPr id="3" name="CuadroTexto 2">
            <a:extLst>
              <a:ext uri="{FF2B5EF4-FFF2-40B4-BE49-F238E27FC236}">
                <a16:creationId xmlns:a16="http://schemas.microsoft.com/office/drawing/2014/main" id="{9B918185-341B-7C81-C09C-1BFD2FDC5E55}"/>
              </a:ext>
            </a:extLst>
          </p:cNvPr>
          <p:cNvSpPr txBox="1"/>
          <p:nvPr/>
        </p:nvSpPr>
        <p:spPr>
          <a:xfrm>
            <a:off x="9335994" y="2052776"/>
            <a:ext cx="2510369" cy="246221"/>
          </a:xfrm>
          <a:prstGeom prst="rect">
            <a:avLst/>
          </a:prstGeom>
          <a:noFill/>
        </p:spPr>
        <p:txBody>
          <a:bodyPr wrap="square" rtlCol="0">
            <a:spAutoFit/>
          </a:bodyPr>
          <a:lstStyle/>
          <a:p>
            <a:endParaRPr lang="es-CO" sz="1000" dirty="0"/>
          </a:p>
        </p:txBody>
      </p:sp>
      <p:graphicFrame>
        <p:nvGraphicFramePr>
          <p:cNvPr id="17" name="Tabla 16">
            <a:extLst>
              <a:ext uri="{FF2B5EF4-FFF2-40B4-BE49-F238E27FC236}">
                <a16:creationId xmlns:a16="http://schemas.microsoft.com/office/drawing/2014/main" id="{612E1977-6217-C8E9-E336-DEBBFD4306BE}"/>
              </a:ext>
            </a:extLst>
          </p:cNvPr>
          <p:cNvGraphicFramePr>
            <a:graphicFrameLocks noGrp="1"/>
          </p:cNvGraphicFramePr>
          <p:nvPr>
            <p:extLst>
              <p:ext uri="{D42A27DB-BD31-4B8C-83A1-F6EECF244321}">
                <p14:modId xmlns:p14="http://schemas.microsoft.com/office/powerpoint/2010/main" val="3481151551"/>
              </p:ext>
            </p:extLst>
          </p:nvPr>
        </p:nvGraphicFramePr>
        <p:xfrm>
          <a:off x="8861276" y="2990447"/>
          <a:ext cx="3330725" cy="1841487"/>
        </p:xfrm>
        <a:graphic>
          <a:graphicData uri="http://schemas.openxmlformats.org/drawingml/2006/table">
            <a:tbl>
              <a:tblPr>
                <a:tableStyleId>{BDBED569-4797-4DF1-A0F4-6AAB3CD982D8}</a:tableStyleId>
              </a:tblPr>
              <a:tblGrid>
                <a:gridCol w="1577267">
                  <a:extLst>
                    <a:ext uri="{9D8B030D-6E8A-4147-A177-3AD203B41FA5}">
                      <a16:colId xmlns:a16="http://schemas.microsoft.com/office/drawing/2014/main" val="3256250838"/>
                    </a:ext>
                  </a:extLst>
                </a:gridCol>
                <a:gridCol w="876729">
                  <a:extLst>
                    <a:ext uri="{9D8B030D-6E8A-4147-A177-3AD203B41FA5}">
                      <a16:colId xmlns:a16="http://schemas.microsoft.com/office/drawing/2014/main" val="1154226301"/>
                    </a:ext>
                  </a:extLst>
                </a:gridCol>
                <a:gridCol w="876729">
                  <a:extLst>
                    <a:ext uri="{9D8B030D-6E8A-4147-A177-3AD203B41FA5}">
                      <a16:colId xmlns:a16="http://schemas.microsoft.com/office/drawing/2014/main" val="551730438"/>
                    </a:ext>
                  </a:extLst>
                </a:gridCol>
              </a:tblGrid>
              <a:tr h="369418">
                <a:tc rowSpan="2">
                  <a:txBody>
                    <a:bodyPr/>
                    <a:lstStyle/>
                    <a:p>
                      <a:pPr algn="ctr">
                        <a:lnSpc>
                          <a:spcPct val="107000"/>
                        </a:lnSpc>
                        <a:spcAft>
                          <a:spcPts val="800"/>
                        </a:spcAft>
                      </a:pPr>
                      <a:r>
                        <a:rPr lang="es-CO" sz="1600" b="1" u="none" strike="noStrike" kern="1200" baseline="0" dirty="0">
                          <a:solidFill>
                            <a:prstClr val="black">
                              <a:lumMod val="65000"/>
                              <a:lumOff val="35000"/>
                            </a:prstClr>
                          </a:solidFill>
                        </a:rPr>
                        <a:t>Estado de planes abiertos</a:t>
                      </a:r>
                      <a:endParaRPr lang="es-CO" sz="1600" b="1" i="0" u="none" strike="noStrike" kern="1200" baseline="0" dirty="0">
                        <a:solidFill>
                          <a:prstClr val="black">
                            <a:lumMod val="65000"/>
                            <a:lumOff val="35000"/>
                          </a:prstClr>
                        </a:solidFill>
                        <a:latin typeface="+mn-lt"/>
                        <a:ea typeface="+mn-ea"/>
                        <a:cs typeface="+mn-cs"/>
                      </a:endParaRPr>
                    </a:p>
                  </a:txBody>
                  <a:tcPr marL="68580" marR="68580" marT="0" marB="0"/>
                </a:tc>
                <a:tc gridSpan="2">
                  <a:txBody>
                    <a:bodyPr/>
                    <a:lstStyle/>
                    <a:p>
                      <a:pPr algn="ctr">
                        <a:lnSpc>
                          <a:spcPct val="107000"/>
                        </a:lnSpc>
                        <a:spcAft>
                          <a:spcPts val="800"/>
                        </a:spcAft>
                      </a:pPr>
                      <a:r>
                        <a:rPr lang="es-CO" sz="1600" b="1" u="none" strike="noStrike" kern="1200" baseline="0" dirty="0">
                          <a:solidFill>
                            <a:prstClr val="black">
                              <a:lumMod val="65000"/>
                              <a:lumOff val="35000"/>
                            </a:prstClr>
                          </a:solidFill>
                        </a:rPr>
                        <a:t>Cantidad</a:t>
                      </a:r>
                      <a:endParaRPr lang="es-CO" sz="1600" b="1" i="0" u="none" strike="noStrike" kern="1200" baseline="0" dirty="0">
                        <a:solidFill>
                          <a:prstClr val="black">
                            <a:lumMod val="65000"/>
                            <a:lumOff val="35000"/>
                          </a:prstClr>
                        </a:solidFill>
                        <a:latin typeface="+mn-lt"/>
                        <a:ea typeface="+mn-ea"/>
                        <a:cs typeface="+mn-cs"/>
                      </a:endParaRPr>
                    </a:p>
                  </a:txBody>
                  <a:tcPr marL="68580" marR="68580" marT="0" marB="0"/>
                </a:tc>
                <a:tc hMerge="1">
                  <a:txBody>
                    <a:bodyPr/>
                    <a:lstStyle/>
                    <a:p>
                      <a:endParaRPr lang="es-CO"/>
                    </a:p>
                  </a:txBody>
                  <a:tcPr/>
                </a:tc>
                <a:extLst>
                  <a:ext uri="{0D108BD9-81ED-4DB2-BD59-A6C34878D82A}">
                    <a16:rowId xmlns:a16="http://schemas.microsoft.com/office/drawing/2014/main" val="666188546"/>
                  </a:ext>
                </a:extLst>
              </a:tr>
              <a:tr h="286166">
                <a:tc vMerge="1">
                  <a:txBody>
                    <a:bodyPr/>
                    <a:lstStyle/>
                    <a:p>
                      <a:endParaRPr lang="es-CO"/>
                    </a:p>
                  </a:txBody>
                  <a:tcPr/>
                </a:tc>
                <a:tc>
                  <a:txBody>
                    <a:bodyPr/>
                    <a:lstStyle/>
                    <a:p>
                      <a:pPr algn="ctr">
                        <a:lnSpc>
                          <a:spcPct val="107000"/>
                        </a:lnSpc>
                        <a:spcAft>
                          <a:spcPts val="800"/>
                        </a:spcAft>
                      </a:pPr>
                      <a:r>
                        <a:rPr lang="es-CO" sz="1600" b="1" u="none" strike="noStrike" kern="1200" baseline="0" dirty="0">
                          <a:solidFill>
                            <a:prstClr val="black">
                              <a:lumMod val="65000"/>
                              <a:lumOff val="35000"/>
                            </a:prstClr>
                          </a:solidFill>
                        </a:rPr>
                        <a:t>2023</a:t>
                      </a:r>
                      <a:endParaRPr lang="es-CO" sz="1600" b="1" i="0" u="none" strike="noStrike" kern="1200" baseline="0" dirty="0">
                        <a:solidFill>
                          <a:prstClr val="black">
                            <a:lumMod val="65000"/>
                            <a:lumOff val="35000"/>
                          </a:prstClr>
                        </a:solidFill>
                        <a:latin typeface="+mn-lt"/>
                        <a:ea typeface="+mn-ea"/>
                        <a:cs typeface="+mn-cs"/>
                      </a:endParaRPr>
                    </a:p>
                  </a:txBody>
                  <a:tcPr marL="68580" marR="68580" marT="0" marB="0"/>
                </a:tc>
                <a:tc>
                  <a:txBody>
                    <a:bodyPr/>
                    <a:lstStyle/>
                    <a:p>
                      <a:pPr algn="ctr">
                        <a:lnSpc>
                          <a:spcPct val="107000"/>
                        </a:lnSpc>
                        <a:spcAft>
                          <a:spcPts val="800"/>
                        </a:spcAft>
                      </a:pPr>
                      <a:r>
                        <a:rPr lang="es-CO" sz="1600" b="1" u="none" strike="noStrike" kern="1200" baseline="0" dirty="0">
                          <a:solidFill>
                            <a:prstClr val="black">
                              <a:lumMod val="65000"/>
                              <a:lumOff val="35000"/>
                            </a:prstClr>
                          </a:solidFill>
                        </a:rPr>
                        <a:t>2024</a:t>
                      </a:r>
                      <a:endParaRPr lang="es-CO" sz="1600" b="1" i="0" u="none" strike="noStrike" kern="1200" baseline="0" dirty="0">
                        <a:solidFill>
                          <a:prstClr val="black">
                            <a:lumMod val="65000"/>
                            <a:lumOff val="35000"/>
                          </a:prstClr>
                        </a:solidFill>
                        <a:latin typeface="+mn-lt"/>
                        <a:ea typeface="+mn-ea"/>
                        <a:cs typeface="+mn-cs"/>
                      </a:endParaRPr>
                    </a:p>
                  </a:txBody>
                  <a:tcPr marL="68580" marR="68580" marT="0" marB="0"/>
                </a:tc>
                <a:extLst>
                  <a:ext uri="{0D108BD9-81ED-4DB2-BD59-A6C34878D82A}">
                    <a16:rowId xmlns:a16="http://schemas.microsoft.com/office/drawing/2014/main" val="1062394340"/>
                  </a:ext>
                </a:extLst>
              </a:tr>
              <a:tr h="379799">
                <a:tc>
                  <a:txBody>
                    <a:bodyPr/>
                    <a:lstStyle/>
                    <a:p>
                      <a:pPr>
                        <a:lnSpc>
                          <a:spcPct val="107000"/>
                        </a:lnSpc>
                        <a:spcAft>
                          <a:spcPts val="800"/>
                        </a:spcAft>
                      </a:pPr>
                      <a:r>
                        <a:rPr lang="es-CO" sz="1600" dirty="0">
                          <a:effectLst/>
                        </a:rPr>
                        <a:t>Otras Fuentes</a:t>
                      </a:r>
                      <a:endParaRPr lang="es-CO"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CO" sz="1600" dirty="0">
                          <a:solidFill>
                            <a:schemeClr val="tx1"/>
                          </a:solidFill>
                          <a:effectLst/>
                          <a:latin typeface="+mn-lt"/>
                          <a:ea typeface="Calibri" panose="020F0502020204030204" pitchFamily="34" charset="0"/>
                          <a:cs typeface="Times New Roman" panose="02020603050405020304" pitchFamily="18" charset="0"/>
                        </a:rPr>
                        <a:t>0</a:t>
                      </a:r>
                    </a:p>
                  </a:txBody>
                  <a:tcPr marL="68580" marR="68580" marT="0" marB="0"/>
                </a:tc>
                <a:tc>
                  <a:txBody>
                    <a:bodyPr/>
                    <a:lstStyle/>
                    <a:p>
                      <a:pPr algn="ctr"/>
                      <a:r>
                        <a:rPr lang="es-CO" sz="1600" dirty="0">
                          <a:effectLst/>
                          <a:latin typeface="+mn-lt"/>
                          <a:cs typeface="Times New Roman" panose="02020603050405020304" pitchFamily="18" charset="0"/>
                        </a:rPr>
                        <a:t>1</a:t>
                      </a:r>
                    </a:p>
                  </a:txBody>
                  <a:tcPr marL="68580" marR="68580" marT="0" marB="0"/>
                </a:tc>
                <a:extLst>
                  <a:ext uri="{0D108BD9-81ED-4DB2-BD59-A6C34878D82A}">
                    <a16:rowId xmlns:a16="http://schemas.microsoft.com/office/drawing/2014/main" val="1692797080"/>
                  </a:ext>
                </a:extLst>
              </a:tr>
              <a:tr h="403234">
                <a:tc>
                  <a:txBody>
                    <a:bodyPr/>
                    <a:lstStyle/>
                    <a:p>
                      <a:pPr>
                        <a:lnSpc>
                          <a:spcPct val="107000"/>
                        </a:lnSpc>
                        <a:spcAft>
                          <a:spcPts val="800"/>
                        </a:spcAft>
                      </a:pPr>
                      <a:r>
                        <a:rPr lang="es-CO" sz="1600" dirty="0">
                          <a:effectLst/>
                        </a:rPr>
                        <a:t>Fuente </a:t>
                      </a:r>
                      <a:r>
                        <a:rPr lang="es-CO" sz="1600" u="sng" dirty="0">
                          <a:effectLst/>
                        </a:rPr>
                        <a:t>OCI</a:t>
                      </a:r>
                      <a:endParaRPr lang="es-CO"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CO" sz="1600" dirty="0">
                          <a:solidFill>
                            <a:schemeClr val="tx1"/>
                          </a:solidFill>
                          <a:effectLst/>
                          <a:latin typeface="+mn-lt"/>
                          <a:ea typeface="Calibri" panose="020F0502020204030204" pitchFamily="34" charset="0"/>
                          <a:cs typeface="Times New Roman" panose="02020603050405020304" pitchFamily="18" charset="0"/>
                        </a:rPr>
                        <a:t>52</a:t>
                      </a:r>
                    </a:p>
                  </a:txBody>
                  <a:tcPr marL="68580" marR="68580" marT="0" marB="0"/>
                </a:tc>
                <a:tc>
                  <a:txBody>
                    <a:bodyPr/>
                    <a:lstStyle/>
                    <a:p>
                      <a:pPr algn="ctr"/>
                      <a:r>
                        <a:rPr lang="es-CO" sz="1600" dirty="0">
                          <a:effectLst/>
                          <a:latin typeface="+mn-lt"/>
                          <a:cs typeface="Times New Roman" panose="02020603050405020304" pitchFamily="18" charset="0"/>
                        </a:rPr>
                        <a:t>10</a:t>
                      </a:r>
                    </a:p>
                  </a:txBody>
                  <a:tcPr marL="68580" marR="68580" marT="0" marB="0"/>
                </a:tc>
                <a:extLst>
                  <a:ext uri="{0D108BD9-81ED-4DB2-BD59-A6C34878D82A}">
                    <a16:rowId xmlns:a16="http://schemas.microsoft.com/office/drawing/2014/main" val="3625192831"/>
                  </a:ext>
                </a:extLst>
              </a:tr>
              <a:tr h="402870">
                <a:tc>
                  <a:txBody>
                    <a:bodyPr/>
                    <a:lstStyle/>
                    <a:p>
                      <a:pPr>
                        <a:lnSpc>
                          <a:spcPct val="107000"/>
                        </a:lnSpc>
                        <a:spcAft>
                          <a:spcPts val="800"/>
                        </a:spcAft>
                      </a:pPr>
                      <a:r>
                        <a:rPr lang="es-CO" sz="1600" b="1" dirty="0">
                          <a:effectLst/>
                        </a:rPr>
                        <a:t>Total, General</a:t>
                      </a:r>
                      <a:endParaRPr lang="es-CO" sz="1600" b="1" dirty="0">
                        <a:effectLst/>
                        <a:latin typeface="+mn-lt"/>
                        <a:ea typeface="Calibri" panose="020F0502020204030204" pitchFamily="34" charset="0"/>
                        <a:cs typeface="Times New Roman" panose="02020603050405020304" pitchFamily="18" charset="0"/>
                      </a:endParaRPr>
                    </a:p>
                  </a:txBody>
                  <a:tcPr marL="68580" marR="68580" marT="0" marB="0">
                    <a:solidFill>
                      <a:schemeClr val="accent4"/>
                    </a:solidFill>
                  </a:tcPr>
                </a:tc>
                <a:tc>
                  <a:txBody>
                    <a:bodyPr/>
                    <a:lstStyle/>
                    <a:p>
                      <a:pPr algn="ctr">
                        <a:lnSpc>
                          <a:spcPct val="107000"/>
                        </a:lnSpc>
                        <a:spcAft>
                          <a:spcPts val="800"/>
                        </a:spcAft>
                      </a:pPr>
                      <a:r>
                        <a:rPr lang="es-CO" sz="1600" b="1" dirty="0">
                          <a:effectLst/>
                          <a:latin typeface="+mn-lt"/>
                          <a:ea typeface="Calibri" panose="020F0502020204030204" pitchFamily="34" charset="0"/>
                          <a:cs typeface="Times New Roman" panose="02020603050405020304" pitchFamily="18" charset="0"/>
                        </a:rPr>
                        <a:t>52</a:t>
                      </a:r>
                    </a:p>
                  </a:txBody>
                  <a:tcPr marL="68580" marR="68580" marT="0" marB="0">
                    <a:solidFill>
                      <a:schemeClr val="accent4"/>
                    </a:solidFill>
                  </a:tcPr>
                </a:tc>
                <a:tc>
                  <a:txBody>
                    <a:bodyPr/>
                    <a:lstStyle/>
                    <a:p>
                      <a:pPr algn="ctr"/>
                      <a:r>
                        <a:rPr lang="es-CO" sz="1600" b="1" dirty="0">
                          <a:effectLst/>
                          <a:latin typeface="+mn-lt"/>
                          <a:cs typeface="Times New Roman" panose="02020603050405020304" pitchFamily="18" charset="0"/>
                        </a:rPr>
                        <a:t>11</a:t>
                      </a:r>
                    </a:p>
                  </a:txBody>
                  <a:tcPr marL="68580" marR="68580" marT="0" marB="0">
                    <a:solidFill>
                      <a:schemeClr val="accent4"/>
                    </a:solidFill>
                  </a:tcPr>
                </a:tc>
                <a:extLst>
                  <a:ext uri="{0D108BD9-81ED-4DB2-BD59-A6C34878D82A}">
                    <a16:rowId xmlns:a16="http://schemas.microsoft.com/office/drawing/2014/main" val="2943465920"/>
                  </a:ext>
                </a:extLst>
              </a:tr>
            </a:tbl>
          </a:graphicData>
        </a:graphic>
      </p:graphicFrame>
      <p:sp>
        <p:nvSpPr>
          <p:cNvPr id="6" name="CuadroTexto 5">
            <a:extLst>
              <a:ext uri="{FF2B5EF4-FFF2-40B4-BE49-F238E27FC236}">
                <a16:creationId xmlns:a16="http://schemas.microsoft.com/office/drawing/2014/main" id="{803BBA2C-EB6E-8E0A-F229-3A39C3FE91C6}"/>
              </a:ext>
            </a:extLst>
          </p:cNvPr>
          <p:cNvSpPr txBox="1"/>
          <p:nvPr/>
        </p:nvSpPr>
        <p:spPr>
          <a:xfrm>
            <a:off x="8976466" y="4983592"/>
            <a:ext cx="3125478" cy="230832"/>
          </a:xfrm>
          <a:prstGeom prst="rect">
            <a:avLst/>
          </a:prstGeom>
          <a:noFill/>
        </p:spPr>
        <p:txBody>
          <a:bodyPr wrap="square" rtlCol="0">
            <a:spAutoFit/>
          </a:bodyPr>
          <a:lstStyle/>
          <a:p>
            <a:pPr algn="ctr"/>
            <a:r>
              <a:rPr lang="es-CO" sz="900" i="1" dirty="0">
                <a:solidFill>
                  <a:schemeClr val="accent5"/>
                </a:solidFill>
              </a:rPr>
              <a:t>Reporte con corte a 31 de marzo</a:t>
            </a:r>
          </a:p>
        </p:txBody>
      </p:sp>
      <p:sp>
        <p:nvSpPr>
          <p:cNvPr id="4" name="CuadroTexto 3">
            <a:extLst>
              <a:ext uri="{FF2B5EF4-FFF2-40B4-BE49-F238E27FC236}">
                <a16:creationId xmlns:a16="http://schemas.microsoft.com/office/drawing/2014/main" id="{840A647C-6C58-2A82-FF55-C0D16EE89C21}"/>
              </a:ext>
            </a:extLst>
          </p:cNvPr>
          <p:cNvSpPr txBox="1"/>
          <p:nvPr/>
        </p:nvSpPr>
        <p:spPr>
          <a:xfrm>
            <a:off x="9277611" y="1979220"/>
            <a:ext cx="2702418" cy="769441"/>
          </a:xfrm>
          <a:prstGeom prst="rect">
            <a:avLst/>
          </a:prstGeom>
          <a:noFill/>
        </p:spPr>
        <p:txBody>
          <a:bodyPr wrap="square" rtlCol="0">
            <a:spAutoFit/>
          </a:bodyPr>
          <a:lstStyle/>
          <a:p>
            <a:r>
              <a:rPr lang="es-CO" sz="1100" dirty="0">
                <a:hlinkClick r:id="rId5"/>
              </a:rPr>
              <a:t>https://docs.google.com/spreadsheets/d/1KqkQJ28aEA53Jx9xrpoK6zIG_5GIoOWa/edit?usp=sharing&amp;ouid=111995970968217351771&amp;rtpof=true&amp;sd=true</a:t>
            </a:r>
            <a:endParaRPr lang="es-CO" sz="1100" dirty="0"/>
          </a:p>
        </p:txBody>
      </p:sp>
      <p:graphicFrame>
        <p:nvGraphicFramePr>
          <p:cNvPr id="20" name="Gráfico 19">
            <a:extLst>
              <a:ext uri="{FF2B5EF4-FFF2-40B4-BE49-F238E27FC236}">
                <a16:creationId xmlns:a16="http://schemas.microsoft.com/office/drawing/2014/main" id="{E592F1BA-F627-7766-E63C-5C1D35BF7E8B}"/>
              </a:ext>
            </a:extLst>
          </p:cNvPr>
          <p:cNvGraphicFramePr>
            <a:graphicFrameLocks/>
          </p:cNvGraphicFramePr>
          <p:nvPr>
            <p:extLst>
              <p:ext uri="{D42A27DB-BD31-4B8C-83A1-F6EECF244321}">
                <p14:modId xmlns:p14="http://schemas.microsoft.com/office/powerpoint/2010/main" val="1757408752"/>
              </p:ext>
            </p:extLst>
          </p:nvPr>
        </p:nvGraphicFramePr>
        <p:xfrm>
          <a:off x="1" y="0"/>
          <a:ext cx="4231101" cy="2208503"/>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1" name="Gráfico 20">
            <a:extLst>
              <a:ext uri="{FF2B5EF4-FFF2-40B4-BE49-F238E27FC236}">
                <a16:creationId xmlns:a16="http://schemas.microsoft.com/office/drawing/2014/main" id="{DF8E6816-5BCF-AC68-EAFA-47623498F533}"/>
              </a:ext>
            </a:extLst>
          </p:cNvPr>
          <p:cNvGraphicFramePr>
            <a:graphicFrameLocks/>
          </p:cNvGraphicFramePr>
          <p:nvPr>
            <p:extLst>
              <p:ext uri="{D42A27DB-BD31-4B8C-83A1-F6EECF244321}">
                <p14:modId xmlns:p14="http://schemas.microsoft.com/office/powerpoint/2010/main" val="3774658792"/>
              </p:ext>
            </p:extLst>
          </p:nvPr>
        </p:nvGraphicFramePr>
        <p:xfrm>
          <a:off x="4265258" y="-900"/>
          <a:ext cx="4585840" cy="2207336"/>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4" name="Gráfico 23">
            <a:extLst>
              <a:ext uri="{FF2B5EF4-FFF2-40B4-BE49-F238E27FC236}">
                <a16:creationId xmlns:a16="http://schemas.microsoft.com/office/drawing/2014/main" id="{754F8AC9-B572-A112-8906-FC22F69E2A4B}"/>
              </a:ext>
            </a:extLst>
          </p:cNvPr>
          <p:cNvGraphicFramePr>
            <a:graphicFrameLocks/>
          </p:cNvGraphicFramePr>
          <p:nvPr>
            <p:extLst>
              <p:ext uri="{D42A27DB-BD31-4B8C-83A1-F6EECF244321}">
                <p14:modId xmlns:p14="http://schemas.microsoft.com/office/powerpoint/2010/main" val="268525084"/>
              </p:ext>
            </p:extLst>
          </p:nvPr>
        </p:nvGraphicFramePr>
        <p:xfrm>
          <a:off x="4231101" y="2223984"/>
          <a:ext cx="4606196" cy="2517073"/>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7" name="Gráfico 6">
            <a:extLst>
              <a:ext uri="{FF2B5EF4-FFF2-40B4-BE49-F238E27FC236}">
                <a16:creationId xmlns:a16="http://schemas.microsoft.com/office/drawing/2014/main" id="{2C2BE23B-7029-0DBF-2140-998E169B8286}"/>
              </a:ext>
            </a:extLst>
          </p:cNvPr>
          <p:cNvGraphicFramePr>
            <a:graphicFrameLocks/>
          </p:cNvGraphicFramePr>
          <p:nvPr>
            <p:extLst>
              <p:ext uri="{D42A27DB-BD31-4B8C-83A1-F6EECF244321}">
                <p14:modId xmlns:p14="http://schemas.microsoft.com/office/powerpoint/2010/main" val="1132382102"/>
              </p:ext>
            </p:extLst>
          </p:nvPr>
        </p:nvGraphicFramePr>
        <p:xfrm>
          <a:off x="10179" y="2185281"/>
          <a:ext cx="4231101" cy="2555775"/>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8" name="Gráfico 7">
            <a:extLst>
              <a:ext uri="{FF2B5EF4-FFF2-40B4-BE49-F238E27FC236}">
                <a16:creationId xmlns:a16="http://schemas.microsoft.com/office/drawing/2014/main" id="{DF88D27B-3303-B36F-0EFA-52B82FC0B653}"/>
              </a:ext>
            </a:extLst>
          </p:cNvPr>
          <p:cNvGraphicFramePr>
            <a:graphicFrameLocks/>
          </p:cNvGraphicFramePr>
          <p:nvPr>
            <p:extLst>
              <p:ext uri="{D42A27DB-BD31-4B8C-83A1-F6EECF244321}">
                <p14:modId xmlns:p14="http://schemas.microsoft.com/office/powerpoint/2010/main" val="3124696863"/>
              </p:ext>
            </p:extLst>
          </p:nvPr>
        </p:nvGraphicFramePr>
        <p:xfrm>
          <a:off x="1" y="4741056"/>
          <a:ext cx="8820793" cy="2116944"/>
        </p:xfrm>
        <a:graphic>
          <a:graphicData uri="http://schemas.openxmlformats.org/drawingml/2006/chart">
            <c:chart xmlns:c="http://schemas.openxmlformats.org/drawingml/2006/chart" xmlns:r="http://schemas.openxmlformats.org/officeDocument/2006/relationships" r:id="rId10"/>
          </a:graphicData>
        </a:graphic>
      </p:graphicFrame>
    </p:spTree>
    <p:extLst>
      <p:ext uri="{BB962C8B-B14F-4D97-AF65-F5344CB8AC3E}">
        <p14:creationId xmlns:p14="http://schemas.microsoft.com/office/powerpoint/2010/main" val="6254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30"/>
                                        </p:tgtEl>
                                        <p:attrNameLst>
                                          <p:attrName>style.visibility</p:attrName>
                                        </p:attrNameLst>
                                      </p:cBhvr>
                                      <p:to>
                                        <p:strVal val="visible"/>
                                      </p:to>
                                    </p:set>
                                    <p:animEffect transition="in" filter="fade">
                                      <p:cBhvr>
                                        <p:cTn id="7" dur="500"/>
                                        <p:tgtEl>
                                          <p:spTgt spid="13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5"/>
                                        </p:tgtEl>
                                        <p:attrNameLst>
                                          <p:attrName>style.visibility</p:attrName>
                                        </p:attrNameLst>
                                      </p:cBhvr>
                                      <p:to>
                                        <p:strVal val="visible"/>
                                      </p:to>
                                    </p:set>
                                    <p:animEffect transition="in" filter="fade">
                                      <p:cBhvr>
                                        <p:cTn id="11" dur="500"/>
                                        <p:tgtEl>
                                          <p:spTgt spid="1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60A7C85-7F4C-AFBF-56FA-8E81329523C6}"/>
              </a:ext>
            </a:extLst>
          </p:cNvPr>
          <p:cNvSpPr>
            <a:spLocks noGrp="1"/>
          </p:cNvSpPr>
          <p:nvPr>
            <p:ph idx="1"/>
          </p:nvPr>
        </p:nvSpPr>
        <p:spPr>
          <a:xfrm>
            <a:off x="0" y="461665"/>
            <a:ext cx="12191999" cy="6396336"/>
          </a:xfrm>
          <a:solidFill>
            <a:schemeClr val="accent5">
              <a:lumMod val="20000"/>
              <a:lumOff val="80000"/>
            </a:schemeClr>
          </a:solidFill>
        </p:spPr>
        <p:style>
          <a:lnRef idx="2">
            <a:schemeClr val="accent4"/>
          </a:lnRef>
          <a:fillRef idx="1">
            <a:schemeClr val="lt1"/>
          </a:fillRef>
          <a:effectRef idx="0">
            <a:schemeClr val="accent4"/>
          </a:effectRef>
          <a:fontRef idx="minor">
            <a:schemeClr val="dk1"/>
          </a:fontRef>
        </p:style>
        <p:txBody>
          <a:bodyPr>
            <a:noAutofit/>
          </a:bodyPr>
          <a:lstStyle/>
          <a:p>
            <a:pPr marL="0" indent="0" algn="just">
              <a:lnSpc>
                <a:spcPct val="107000"/>
              </a:lnSpc>
              <a:spcAft>
                <a:spcPts val="800"/>
              </a:spcAft>
              <a:buNone/>
            </a:pPr>
            <a:r>
              <a:rPr lang="es-CO" sz="1100" dirty="0">
                <a:effectLst/>
                <a:latin typeface="Calibri" panose="020F0502020204030204" pitchFamily="34" charset="0"/>
                <a:ea typeface="Calibri" panose="020F0502020204030204" pitchFamily="34" charset="0"/>
                <a:cs typeface="Calibri" panose="020F0502020204030204" pitchFamily="34" charset="0"/>
              </a:rPr>
              <a:t>El Objetivo del informe ejecutivo de planes de mejoramiento de la Oficina Asesora de Planeación, es dar a conocer gráficamente el estado actual de los planes internos previamente registrados en el aplicativo SMART de la Secretaría Jurídica Distrital.                                                                                                                                           </a:t>
            </a:r>
          </a:p>
          <a:p>
            <a:pPr marL="0" indent="0" algn="ctr">
              <a:lnSpc>
                <a:spcPct val="107000"/>
              </a:lnSpc>
              <a:spcAft>
                <a:spcPts val="800"/>
              </a:spcAft>
              <a:buNone/>
            </a:pPr>
            <a:r>
              <a:rPr lang="es-CO" sz="1100" b="1" u="sng" dirty="0">
                <a:effectLst/>
                <a:latin typeface="Calibri" panose="020F0502020204030204" pitchFamily="34" charset="0"/>
                <a:ea typeface="Calibri" panose="020F0502020204030204" pitchFamily="34" charset="0"/>
                <a:cs typeface="Calibri" panose="020F0502020204030204" pitchFamily="34" charset="0"/>
              </a:rPr>
              <a:t>Contenido</a:t>
            </a:r>
            <a:endParaRPr lang="es-CO" sz="11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07000"/>
              </a:lnSpc>
              <a:buFont typeface="+mj-lt"/>
              <a:buAutoNum type="arabicPeriod"/>
            </a:pPr>
            <a:r>
              <a:rPr lang="es-CO" sz="1100" b="1" i="1" dirty="0">
                <a:effectLst/>
                <a:latin typeface="Calibri" panose="020F0502020204030204" pitchFamily="34" charset="0"/>
                <a:ea typeface="Calibri" panose="020F0502020204030204" pitchFamily="34" charset="0"/>
                <a:cs typeface="Calibri" panose="020F0502020204030204" pitchFamily="34" charset="0"/>
              </a:rPr>
              <a:t>Total de </a:t>
            </a:r>
            <a:r>
              <a:rPr lang="es-CO" sz="1100" b="1" i="1" dirty="0">
                <a:latin typeface="Calibri" panose="020F0502020204030204" pitchFamily="34" charset="0"/>
                <a:ea typeface="Calibri" panose="020F0502020204030204" pitchFamily="34" charset="0"/>
                <a:cs typeface="Calibri" panose="020F0502020204030204" pitchFamily="34" charset="0"/>
              </a:rPr>
              <a:t>planes de mejoramiento </a:t>
            </a:r>
            <a:r>
              <a:rPr lang="es-CO" sz="1100" b="1" i="1" dirty="0">
                <a:effectLst/>
                <a:latin typeface="Calibri" panose="020F0502020204030204" pitchFamily="34" charset="0"/>
                <a:ea typeface="Calibri" panose="020F0502020204030204" pitchFamily="34" charset="0"/>
                <a:cs typeface="Calibri" panose="020F0502020204030204" pitchFamily="34" charset="0"/>
              </a:rPr>
              <a:t>registrados:</a:t>
            </a:r>
            <a:r>
              <a:rPr lang="es-CO" sz="1100" b="1" dirty="0">
                <a:effectLst/>
                <a:latin typeface="Calibri" panose="020F0502020204030204" pitchFamily="34" charset="0"/>
                <a:ea typeface="Calibri" panose="020F0502020204030204" pitchFamily="34" charset="0"/>
                <a:cs typeface="Calibri" panose="020F0502020204030204" pitchFamily="34" charset="0"/>
              </a:rPr>
              <a:t>  </a:t>
            </a:r>
            <a:r>
              <a:rPr lang="es-CO" sz="1100" dirty="0">
                <a:effectLst/>
                <a:latin typeface="Calibri" panose="020F0502020204030204" pitchFamily="34" charset="0"/>
                <a:ea typeface="Calibri" panose="020F0502020204030204" pitchFamily="34" charset="0"/>
                <a:cs typeface="Calibri" panose="020F0502020204030204" pitchFamily="34" charset="0"/>
              </a:rPr>
              <a:t>Relaciona el total de planes de mejoramiento suscritos durante las vigencias en el aplicativo SMART.</a:t>
            </a:r>
          </a:p>
          <a:p>
            <a:pPr marL="342900" lvl="0" indent="-342900" algn="just">
              <a:lnSpc>
                <a:spcPct val="107000"/>
              </a:lnSpc>
              <a:buFont typeface="+mj-lt"/>
              <a:buAutoNum type="arabicPeriod"/>
            </a:pPr>
            <a:r>
              <a:rPr lang="es-CO" sz="1100" b="1" i="1" dirty="0">
                <a:effectLst/>
                <a:latin typeface="Calibri" panose="020F0502020204030204" pitchFamily="34" charset="0"/>
                <a:ea typeface="Calibri" panose="020F0502020204030204" pitchFamily="34" charset="0"/>
                <a:cs typeface="Calibri" panose="020F0502020204030204" pitchFamily="34" charset="0"/>
              </a:rPr>
              <a:t>P</a:t>
            </a:r>
            <a:r>
              <a:rPr lang="es-CO" sz="1100" b="1" i="1" dirty="0">
                <a:latin typeface="Calibri" panose="020F0502020204030204" pitchFamily="34" charset="0"/>
                <a:ea typeface="Calibri" panose="020F0502020204030204" pitchFamily="34" charset="0"/>
                <a:cs typeface="Calibri" panose="020F0502020204030204" pitchFamily="34" charset="0"/>
              </a:rPr>
              <a:t>lanes de mejoramiento</a:t>
            </a:r>
            <a:r>
              <a:rPr lang="es-CO" sz="1100" b="1" i="1" dirty="0">
                <a:effectLst/>
                <a:latin typeface="Calibri" panose="020F0502020204030204" pitchFamily="34" charset="0"/>
                <a:ea typeface="Calibri" panose="020F0502020204030204" pitchFamily="34" charset="0"/>
                <a:cs typeface="Calibri" panose="020F0502020204030204" pitchFamily="34" charset="0"/>
              </a:rPr>
              <a:t> registrados por mes:</a:t>
            </a:r>
            <a:r>
              <a:rPr lang="es-CO" sz="1100" b="1" dirty="0">
                <a:effectLst/>
                <a:latin typeface="Calibri" panose="020F0502020204030204" pitchFamily="34" charset="0"/>
                <a:ea typeface="Calibri" panose="020F0502020204030204" pitchFamily="34" charset="0"/>
                <a:cs typeface="Calibri" panose="020F0502020204030204" pitchFamily="34" charset="0"/>
              </a:rPr>
              <a:t> </a:t>
            </a:r>
            <a:r>
              <a:rPr lang="es-CO" sz="1100" dirty="0">
                <a:effectLst/>
                <a:latin typeface="Calibri" panose="020F0502020204030204" pitchFamily="34" charset="0"/>
                <a:ea typeface="Calibri" panose="020F0502020204030204" pitchFamily="34" charset="0"/>
                <a:cs typeface="Calibri" panose="020F0502020204030204" pitchFamily="34" charset="0"/>
              </a:rPr>
              <a:t>Cantidad de planes de mejoramiento registrados por mes en cada vigencia en el aplicativo SMART.</a:t>
            </a:r>
          </a:p>
          <a:p>
            <a:pPr marL="342900" lvl="0" indent="-342900" algn="just">
              <a:lnSpc>
                <a:spcPct val="107000"/>
              </a:lnSpc>
              <a:buFont typeface="+mj-lt"/>
              <a:buAutoNum type="arabicPeriod"/>
            </a:pPr>
            <a:r>
              <a:rPr lang="es-CO" sz="1100" b="1" i="1" dirty="0">
                <a:effectLst/>
                <a:latin typeface="Calibri" panose="020F0502020204030204" pitchFamily="34" charset="0"/>
                <a:ea typeface="Calibri" panose="020F0502020204030204" pitchFamily="34" charset="0"/>
                <a:cs typeface="Calibri" panose="020F0502020204030204" pitchFamily="34" charset="0"/>
              </a:rPr>
              <a:t>Total </a:t>
            </a:r>
            <a:r>
              <a:rPr lang="es-CO" sz="1100" b="1" i="1" dirty="0">
                <a:latin typeface="Calibri" panose="020F0502020204030204" pitchFamily="34" charset="0"/>
                <a:ea typeface="Calibri" panose="020F0502020204030204" pitchFamily="34" charset="0"/>
                <a:cs typeface="Calibri" panose="020F0502020204030204" pitchFamily="34" charset="0"/>
              </a:rPr>
              <a:t>planes de mejoramiento </a:t>
            </a:r>
            <a:r>
              <a:rPr lang="es-CO" sz="1100" b="1" i="1" dirty="0">
                <a:effectLst/>
                <a:latin typeface="Calibri" panose="020F0502020204030204" pitchFamily="34" charset="0"/>
                <a:ea typeface="Calibri" panose="020F0502020204030204" pitchFamily="34" charset="0"/>
                <a:cs typeface="Calibri" panose="020F0502020204030204" pitchFamily="34" charset="0"/>
              </a:rPr>
              <a:t>por tipo de fuente:</a:t>
            </a:r>
            <a:r>
              <a:rPr lang="es-CO" sz="1100" b="1" dirty="0">
                <a:effectLst/>
                <a:latin typeface="Calibri" panose="020F0502020204030204" pitchFamily="34" charset="0"/>
                <a:ea typeface="Calibri" panose="020F0502020204030204" pitchFamily="34" charset="0"/>
                <a:cs typeface="Calibri" panose="020F0502020204030204" pitchFamily="34" charset="0"/>
              </a:rPr>
              <a:t> </a:t>
            </a:r>
            <a:r>
              <a:rPr lang="es-CO" sz="1100" dirty="0">
                <a:effectLst/>
                <a:latin typeface="Calibri" panose="020F0502020204030204" pitchFamily="34" charset="0"/>
                <a:ea typeface="Calibri" panose="020F0502020204030204" pitchFamily="34" charset="0"/>
                <a:cs typeface="Calibri" panose="020F0502020204030204" pitchFamily="34" charset="0"/>
              </a:rPr>
              <a:t>Muestra</a:t>
            </a:r>
            <a:r>
              <a:rPr lang="es-CO" sz="1100" b="1" dirty="0">
                <a:effectLst/>
                <a:latin typeface="Calibri" panose="020F0502020204030204" pitchFamily="34" charset="0"/>
                <a:ea typeface="Calibri" panose="020F0502020204030204" pitchFamily="34" charset="0"/>
                <a:cs typeface="Calibri" panose="020F0502020204030204" pitchFamily="34" charset="0"/>
              </a:rPr>
              <a:t> </a:t>
            </a:r>
            <a:r>
              <a:rPr lang="es-CO" sz="1100" dirty="0">
                <a:effectLst/>
                <a:latin typeface="Calibri" panose="020F0502020204030204" pitchFamily="34" charset="0"/>
                <a:ea typeface="Calibri" panose="020F0502020204030204" pitchFamily="34" charset="0"/>
                <a:cs typeface="Calibri" panose="020F0502020204030204" pitchFamily="34" charset="0"/>
              </a:rPr>
              <a:t>los planes de mejoramiento registrados a través de las distintas fuentes</a:t>
            </a:r>
            <a:r>
              <a:rPr lang="es-CO" sz="1100" b="1" dirty="0">
                <a:effectLst/>
                <a:latin typeface="Calibri" panose="020F0502020204030204" pitchFamily="34" charset="0"/>
                <a:ea typeface="Calibri" panose="020F0502020204030204" pitchFamily="34" charset="0"/>
                <a:cs typeface="Calibri" panose="020F0502020204030204" pitchFamily="34" charset="0"/>
              </a:rPr>
              <a:t> </a:t>
            </a:r>
            <a:r>
              <a:rPr lang="es-CO" sz="1100" dirty="0">
                <a:effectLst/>
                <a:latin typeface="Calibri" panose="020F0502020204030204" pitchFamily="34" charset="0"/>
                <a:ea typeface="Calibri" panose="020F0502020204030204" pitchFamily="34" charset="0"/>
                <a:cs typeface="Calibri" panose="020F0502020204030204" pitchFamily="34" charset="0"/>
              </a:rPr>
              <a:t>del aplicativo SMART.</a:t>
            </a:r>
          </a:p>
          <a:p>
            <a:pPr marL="0" indent="0" algn="just">
              <a:lnSpc>
                <a:spcPct val="107000"/>
              </a:lnSpc>
              <a:spcAft>
                <a:spcPts val="800"/>
              </a:spcAft>
              <a:buNone/>
            </a:pPr>
            <a:r>
              <a:rPr lang="es-CO" sz="1100" b="1" u="sng" dirty="0">
                <a:effectLst/>
                <a:latin typeface="Calibri" panose="020F0502020204030204" pitchFamily="34" charset="0"/>
                <a:ea typeface="Calibri" panose="020F0502020204030204" pitchFamily="34" charset="0"/>
                <a:cs typeface="Calibri" panose="020F0502020204030204" pitchFamily="34" charset="0"/>
              </a:rPr>
              <a:t>Fuentes:</a:t>
            </a:r>
            <a:r>
              <a:rPr lang="es-CO" sz="1100" b="1" dirty="0">
                <a:effectLst/>
                <a:latin typeface="Calibri" panose="020F0502020204030204" pitchFamily="34" charset="0"/>
                <a:ea typeface="Calibri" panose="020F0502020204030204" pitchFamily="34" charset="0"/>
                <a:cs typeface="Calibri" panose="020F0502020204030204" pitchFamily="34" charset="0"/>
              </a:rPr>
              <a:t>    . OCI:</a:t>
            </a:r>
            <a:r>
              <a:rPr lang="es-CO" sz="1100" dirty="0">
                <a:effectLst/>
                <a:latin typeface="Calibri" panose="020F0502020204030204" pitchFamily="34" charset="0"/>
                <a:ea typeface="Calibri" panose="020F0502020204030204" pitchFamily="34" charset="0"/>
                <a:cs typeface="Calibri" panose="020F0502020204030204" pitchFamily="34" charset="0"/>
              </a:rPr>
              <a:t> </a:t>
            </a:r>
            <a:r>
              <a:rPr lang="es-CO" sz="1100" dirty="0">
                <a:latin typeface="Calibri" panose="020F0502020204030204" pitchFamily="34" charset="0"/>
                <a:ea typeface="Calibri" panose="020F0502020204030204" pitchFamily="34" charset="0"/>
                <a:cs typeface="Calibri" panose="020F0502020204030204" pitchFamily="34" charset="0"/>
              </a:rPr>
              <a:t>P</a:t>
            </a:r>
            <a:r>
              <a:rPr lang="es-CO" sz="1100" dirty="0">
                <a:effectLst/>
                <a:latin typeface="Calibri" panose="020F0502020204030204" pitchFamily="34" charset="0"/>
                <a:ea typeface="Calibri" panose="020F0502020204030204" pitchFamily="34" charset="0"/>
                <a:cs typeface="Calibri" panose="020F0502020204030204" pitchFamily="34" charset="0"/>
              </a:rPr>
              <a:t>roducto de auditorías internas de gestión y calidad de la Oficina de Control </a:t>
            </a:r>
            <a:r>
              <a:rPr lang="es-CO" sz="1100" dirty="0">
                <a:latin typeface="Calibri" panose="020F0502020204030204" pitchFamily="34" charset="0"/>
                <a:ea typeface="Calibri" panose="020F0502020204030204" pitchFamily="34" charset="0"/>
                <a:cs typeface="Calibri" panose="020F0502020204030204" pitchFamily="34" charset="0"/>
              </a:rPr>
              <a:t>I</a:t>
            </a:r>
            <a:r>
              <a:rPr lang="es-CO" sz="1100" dirty="0">
                <a:effectLst/>
                <a:latin typeface="Calibri" panose="020F0502020204030204" pitchFamily="34" charset="0"/>
                <a:ea typeface="Calibri" panose="020F0502020204030204" pitchFamily="34" charset="0"/>
                <a:cs typeface="Calibri" panose="020F0502020204030204" pitchFamily="34" charset="0"/>
              </a:rPr>
              <a:t>nterno.</a:t>
            </a:r>
          </a:p>
          <a:p>
            <a:pPr algn="just">
              <a:lnSpc>
                <a:spcPct val="107000"/>
              </a:lnSpc>
              <a:spcAft>
                <a:spcPts val="800"/>
              </a:spcAft>
            </a:pPr>
            <a:r>
              <a:rPr lang="es-CO" sz="1100" b="1" dirty="0">
                <a:effectLst/>
                <a:latin typeface="Calibri" panose="020F0502020204030204" pitchFamily="34" charset="0"/>
                <a:ea typeface="Calibri" panose="020F0502020204030204" pitchFamily="34" charset="0"/>
                <a:cs typeface="Calibri" panose="020F0502020204030204" pitchFamily="34" charset="0"/>
              </a:rPr>
              <a:t>Análisis de riesgos de corrupción, Análisis de riesgos de gestión, Autoevaluación y/o auto-revisión de los procesos, Producto no conforme, Rendición de cuentas, Resultado de Auditorías Externas, Revisión por la Dirección, entre otras:</a:t>
            </a:r>
            <a:r>
              <a:rPr lang="es-CO" sz="1100" dirty="0">
                <a:effectLst/>
                <a:latin typeface="Calibri" panose="020F0502020204030204" pitchFamily="34" charset="0"/>
                <a:ea typeface="Calibri" panose="020F0502020204030204" pitchFamily="34" charset="0"/>
                <a:cs typeface="Calibri" panose="020F0502020204030204" pitchFamily="34" charset="0"/>
              </a:rPr>
              <a:t> Producto de ejercicios de identificación internos por parte de los procesos de la Entidad.</a:t>
            </a:r>
          </a:p>
          <a:p>
            <a:pPr marL="0" lvl="0" indent="0" algn="just">
              <a:lnSpc>
                <a:spcPct val="107000"/>
              </a:lnSpc>
              <a:spcAft>
                <a:spcPts val="800"/>
              </a:spcAft>
              <a:buNone/>
            </a:pPr>
            <a:r>
              <a:rPr lang="es-CO" sz="1100" b="1" i="1" dirty="0">
                <a:effectLst/>
                <a:latin typeface="Calibri" panose="020F0502020204030204" pitchFamily="34" charset="0"/>
                <a:ea typeface="Calibri" panose="020F0502020204030204" pitchFamily="34" charset="0"/>
                <a:cs typeface="Calibri" panose="020F0502020204030204" pitchFamily="34" charset="0"/>
              </a:rPr>
              <a:t>4.        Estado general de planes de mejoramiento:</a:t>
            </a:r>
            <a:r>
              <a:rPr lang="es-CO" sz="1100" b="1" dirty="0">
                <a:effectLst/>
                <a:latin typeface="Calibri" panose="020F0502020204030204" pitchFamily="34" charset="0"/>
                <a:ea typeface="Calibri" panose="020F0502020204030204" pitchFamily="34" charset="0"/>
                <a:cs typeface="Calibri" panose="020F0502020204030204" pitchFamily="34" charset="0"/>
              </a:rPr>
              <a:t> </a:t>
            </a:r>
            <a:r>
              <a:rPr lang="es-CO" sz="1100" dirty="0">
                <a:effectLst/>
                <a:latin typeface="Calibri" panose="020F0502020204030204" pitchFamily="34" charset="0"/>
                <a:ea typeface="Calibri" panose="020F0502020204030204" pitchFamily="34" charset="0"/>
                <a:cs typeface="Calibri" panose="020F0502020204030204" pitchFamily="34" charset="0"/>
              </a:rPr>
              <a:t>Relaciona el número de planes de mejoramiento por estado que clasifica el aplicativo SMART.</a:t>
            </a:r>
          </a:p>
          <a:p>
            <a:pPr marL="0" indent="0" algn="just">
              <a:lnSpc>
                <a:spcPct val="107000"/>
              </a:lnSpc>
              <a:spcAft>
                <a:spcPts val="800"/>
              </a:spcAft>
              <a:buNone/>
            </a:pPr>
            <a:r>
              <a:rPr lang="es-CO" sz="1100" b="1" i="1" u="sng" dirty="0">
                <a:effectLst/>
                <a:latin typeface="Calibri" panose="020F0502020204030204" pitchFamily="34" charset="0"/>
                <a:ea typeface="Calibri" panose="020F0502020204030204" pitchFamily="34" charset="0"/>
                <a:cs typeface="Calibri" panose="020F0502020204030204" pitchFamily="34" charset="0"/>
              </a:rPr>
              <a:t>Clasificación Estado:</a:t>
            </a:r>
            <a:r>
              <a:rPr lang="es-CO" sz="1100" b="1" i="1" dirty="0">
                <a:effectLst/>
                <a:latin typeface="Calibri" panose="020F0502020204030204" pitchFamily="34" charset="0"/>
                <a:ea typeface="Calibri" panose="020F0502020204030204" pitchFamily="34" charset="0"/>
                <a:cs typeface="Calibri" panose="020F0502020204030204" pitchFamily="34" charset="0"/>
              </a:rPr>
              <a:t>   .  </a:t>
            </a:r>
            <a:r>
              <a:rPr lang="es-CO" sz="1100" b="1" dirty="0">
                <a:effectLst/>
                <a:latin typeface="Calibri" panose="020F0502020204030204" pitchFamily="34" charset="0"/>
                <a:ea typeface="Calibri" panose="020F0502020204030204" pitchFamily="34" charset="0"/>
                <a:cs typeface="Calibri" panose="020F0502020204030204" pitchFamily="34" charset="0"/>
              </a:rPr>
              <a:t>Abierto:</a:t>
            </a:r>
            <a:r>
              <a:rPr lang="es-CO" sz="1100" dirty="0">
                <a:effectLst/>
                <a:latin typeface="Calibri" panose="020F0502020204030204" pitchFamily="34" charset="0"/>
                <a:ea typeface="Calibri" panose="020F0502020204030204" pitchFamily="34" charset="0"/>
                <a:cs typeface="Calibri" panose="020F0502020204030204" pitchFamily="34" charset="0"/>
              </a:rPr>
              <a:t> Planes de mejoramiento que se encuentra en proceso o desarrollo de las distintas actividades descritas (0%-100%).</a:t>
            </a:r>
          </a:p>
          <a:p>
            <a:pPr marL="0" indent="0" algn="just">
              <a:lnSpc>
                <a:spcPct val="107000"/>
              </a:lnSpc>
              <a:spcAft>
                <a:spcPts val="800"/>
              </a:spcAft>
              <a:buNone/>
            </a:pPr>
            <a:r>
              <a:rPr lang="es-CO" sz="1100" dirty="0">
                <a:effectLst/>
                <a:latin typeface="Calibri" panose="020F0502020204030204" pitchFamily="34" charset="0"/>
                <a:ea typeface="Calibri" panose="020F0502020204030204" pitchFamily="34" charset="0"/>
                <a:cs typeface="Calibri" panose="020F0502020204030204" pitchFamily="34" charset="0"/>
              </a:rPr>
              <a:t>En caso de estar un plan al 100% y continuar abierto, indica que falta su evaluación y cierre en el aplicativo SMART, para pasar de estado abierto a cerrado efectivo. </a:t>
            </a:r>
          </a:p>
          <a:p>
            <a:pPr marL="0" indent="0" algn="just">
              <a:lnSpc>
                <a:spcPct val="107000"/>
              </a:lnSpc>
              <a:spcAft>
                <a:spcPts val="800"/>
              </a:spcAft>
              <a:buNone/>
            </a:pPr>
            <a:r>
              <a:rPr lang="es-CO" sz="1100" dirty="0">
                <a:effectLst/>
                <a:latin typeface="Calibri" panose="020F0502020204030204" pitchFamily="34" charset="0"/>
                <a:ea typeface="Calibri" panose="020F0502020204030204" pitchFamily="34" charset="0"/>
                <a:cs typeface="Calibri" panose="020F0502020204030204" pitchFamily="34" charset="0"/>
              </a:rPr>
              <a:t>Respecto a planes de fuente OCI, se realizará la evaluación del plan de mejoramiento, de acuerdo con la efectividad de las actividades cumplidas, pasados los 180 días. En el SMART, se realizará la evaluación final de cierre del plan de mejoramiento el cual pasará de estado abierto a cerrado efectivo.</a:t>
            </a:r>
          </a:p>
          <a:p>
            <a:pPr algn="just">
              <a:lnSpc>
                <a:spcPct val="107000"/>
              </a:lnSpc>
            </a:pPr>
            <a:r>
              <a:rPr lang="es-CO" sz="1100" b="1" dirty="0">
                <a:effectLst/>
                <a:latin typeface="Calibri" panose="020F0502020204030204" pitchFamily="34" charset="0"/>
                <a:ea typeface="Calibri" panose="020F0502020204030204" pitchFamily="34" charset="0"/>
                <a:cs typeface="Calibri" panose="020F0502020204030204" pitchFamily="34" charset="0"/>
              </a:rPr>
              <a:t>Cerrado efectivo:</a:t>
            </a:r>
            <a:r>
              <a:rPr lang="es-CO" sz="1100" dirty="0">
                <a:effectLst/>
                <a:latin typeface="Calibri" panose="020F0502020204030204" pitchFamily="34" charset="0"/>
                <a:ea typeface="Calibri" panose="020F0502020204030204" pitchFamily="34" charset="0"/>
                <a:cs typeface="Calibri" panose="020F0502020204030204" pitchFamily="34" charset="0"/>
              </a:rPr>
              <a:t> Plan de mejoramiento que está al 100% además cuenta con evaluación de plan y evaluación final de cierre en el aplicativo SMART.</a:t>
            </a:r>
          </a:p>
          <a:p>
            <a:pPr algn="just">
              <a:lnSpc>
                <a:spcPct val="107000"/>
              </a:lnSpc>
            </a:pPr>
            <a:r>
              <a:rPr lang="es-CO" sz="1100" b="1" dirty="0">
                <a:effectLst/>
                <a:latin typeface="Calibri" panose="020F0502020204030204" pitchFamily="34" charset="0"/>
                <a:ea typeface="Calibri" panose="020F0502020204030204" pitchFamily="34" charset="0"/>
                <a:cs typeface="Calibri" panose="020F0502020204030204" pitchFamily="34" charset="0"/>
              </a:rPr>
              <a:t>Rechazado:</a:t>
            </a:r>
            <a:r>
              <a:rPr lang="es-CO" sz="1100" dirty="0">
                <a:effectLst/>
                <a:latin typeface="Calibri" panose="020F0502020204030204" pitchFamily="34" charset="0"/>
                <a:ea typeface="Calibri" panose="020F0502020204030204" pitchFamily="34" charset="0"/>
                <a:cs typeface="Calibri" panose="020F0502020204030204" pitchFamily="34" charset="0"/>
              </a:rPr>
              <a:t> Plan de mejoramiento rechazado por distintas razones (error involuntario o no es procedente su creación).</a:t>
            </a:r>
          </a:p>
          <a:p>
            <a:pPr marL="0" lvl="0" indent="0" algn="just">
              <a:lnSpc>
                <a:spcPct val="107000"/>
              </a:lnSpc>
              <a:spcAft>
                <a:spcPts val="800"/>
              </a:spcAft>
              <a:buNone/>
            </a:pPr>
            <a:r>
              <a:rPr lang="es-CO" sz="1100" b="1" i="1" dirty="0">
                <a:effectLst/>
                <a:latin typeface="Calibri" panose="020F0502020204030204" pitchFamily="34" charset="0"/>
                <a:ea typeface="Calibri" panose="020F0502020204030204" pitchFamily="34" charset="0"/>
                <a:cs typeface="Calibri" panose="020F0502020204030204" pitchFamily="34" charset="0"/>
              </a:rPr>
              <a:t>5.         Planes </a:t>
            </a:r>
            <a:r>
              <a:rPr lang="es-CO" sz="1100" b="1" i="1" dirty="0">
                <a:latin typeface="Calibri" panose="020F0502020204030204" pitchFamily="34" charset="0"/>
                <a:ea typeface="Calibri" panose="020F0502020204030204" pitchFamily="34" charset="0"/>
                <a:cs typeface="Calibri" panose="020F0502020204030204" pitchFamily="34" charset="0"/>
              </a:rPr>
              <a:t>de m</a:t>
            </a:r>
            <a:r>
              <a:rPr lang="es-CO" sz="1100" b="1" i="1" dirty="0">
                <a:effectLst/>
                <a:latin typeface="Calibri" panose="020F0502020204030204" pitchFamily="34" charset="0"/>
                <a:ea typeface="Calibri" panose="020F0502020204030204" pitchFamily="34" charset="0"/>
                <a:cs typeface="Calibri" panose="020F0502020204030204" pitchFamily="34" charset="0"/>
              </a:rPr>
              <a:t>ejoramiento por proceso:</a:t>
            </a:r>
            <a:r>
              <a:rPr lang="es-CO" sz="1100" b="1" dirty="0">
                <a:effectLst/>
                <a:latin typeface="Calibri" panose="020F0502020204030204" pitchFamily="34" charset="0"/>
                <a:ea typeface="Calibri" panose="020F0502020204030204" pitchFamily="34" charset="0"/>
                <a:cs typeface="Calibri" panose="020F0502020204030204" pitchFamily="34" charset="0"/>
              </a:rPr>
              <a:t> </a:t>
            </a:r>
            <a:r>
              <a:rPr lang="es-CO" sz="1100" dirty="0">
                <a:effectLst/>
                <a:latin typeface="Calibri" panose="020F0502020204030204" pitchFamily="34" charset="0"/>
                <a:ea typeface="Calibri" panose="020F0502020204030204" pitchFamily="34" charset="0"/>
                <a:cs typeface="Calibri" panose="020F0502020204030204" pitchFamily="34" charset="0"/>
              </a:rPr>
              <a:t>Relaciona la cantidad de planes de mejoramiento registrados por cada uno de los procesos de la Entidad.</a:t>
            </a:r>
            <a:r>
              <a:rPr lang="es-CO" sz="1100" b="1" dirty="0">
                <a:effectLst/>
                <a:latin typeface="Calibri" panose="020F0502020204030204" pitchFamily="34" charset="0"/>
                <a:ea typeface="Calibri" panose="020F0502020204030204" pitchFamily="34" charset="0"/>
                <a:cs typeface="Calibri" panose="020F0502020204030204" pitchFamily="34" charset="0"/>
              </a:rPr>
              <a:t> </a:t>
            </a:r>
            <a:endParaRPr lang="es-CO" sz="1100" dirty="0">
              <a:effectLst/>
              <a:latin typeface="Calibri" panose="020F0502020204030204" pitchFamily="34" charset="0"/>
              <a:ea typeface="Calibri" panose="020F0502020204030204" pitchFamily="34" charset="0"/>
              <a:cs typeface="Calibri" panose="020F0502020204030204" pitchFamily="34" charset="0"/>
            </a:endParaRPr>
          </a:p>
          <a:p>
            <a:pPr marL="0" indent="0" algn="just">
              <a:lnSpc>
                <a:spcPct val="107000"/>
              </a:lnSpc>
              <a:spcAft>
                <a:spcPts val="800"/>
              </a:spcAft>
              <a:buNone/>
            </a:pPr>
            <a:r>
              <a:rPr lang="es-CO" sz="1100" b="1" u="sng" dirty="0">
                <a:effectLst/>
                <a:latin typeface="Calibri" panose="020F0502020204030204" pitchFamily="34" charset="0"/>
                <a:ea typeface="Calibri" panose="020F0502020204030204" pitchFamily="34" charset="0"/>
                <a:cs typeface="Calibri" panose="020F0502020204030204" pitchFamily="34" charset="0"/>
              </a:rPr>
              <a:t>Estado de planes abiertos: </a:t>
            </a:r>
            <a:r>
              <a:rPr lang="es-CO" sz="1100" dirty="0">
                <a:effectLst/>
                <a:latin typeface="Calibri" panose="020F0502020204030204" pitchFamily="34" charset="0"/>
                <a:ea typeface="Calibri" panose="020F0502020204030204" pitchFamily="34" charset="0"/>
                <a:cs typeface="Calibri" panose="020F0502020204030204" pitchFamily="34" charset="0"/>
              </a:rPr>
              <a:t>Informa el número de Planes de Mejoramiento abiertos a la fecha por Fuente OCI y todas las demás (otras fuentes).</a:t>
            </a:r>
            <a:r>
              <a:rPr lang="es-CO" sz="1100" b="1" u="sng" dirty="0">
                <a:effectLst/>
                <a:latin typeface="Calibri" panose="020F0502020204030204" pitchFamily="34" charset="0"/>
                <a:ea typeface="Calibri" panose="020F0502020204030204" pitchFamily="34" charset="0"/>
                <a:cs typeface="Calibri" panose="020F0502020204030204" pitchFamily="34" charset="0"/>
              </a:rPr>
              <a:t> </a:t>
            </a:r>
            <a:endParaRPr lang="es-CO" sz="1100" dirty="0">
              <a:effectLst/>
              <a:latin typeface="Calibri" panose="020F0502020204030204" pitchFamily="34" charset="0"/>
              <a:ea typeface="Calibri" panose="020F0502020204030204" pitchFamily="34" charset="0"/>
              <a:cs typeface="Calibri" panose="020F0502020204030204" pitchFamily="34" charset="0"/>
            </a:endParaRPr>
          </a:p>
          <a:p>
            <a:pPr marL="0" indent="0" algn="just">
              <a:lnSpc>
                <a:spcPct val="107000"/>
              </a:lnSpc>
              <a:spcAft>
                <a:spcPts val="800"/>
              </a:spcAft>
              <a:buNone/>
            </a:pPr>
            <a:r>
              <a:rPr lang="es-CO" sz="1100" b="1" u="sng" dirty="0">
                <a:effectLst/>
                <a:latin typeface="Calibri" panose="020F0502020204030204" pitchFamily="34" charset="0"/>
                <a:ea typeface="Calibri" panose="020F0502020204030204" pitchFamily="34" charset="0"/>
                <a:cs typeface="Calibri" panose="020F0502020204030204" pitchFamily="34" charset="0"/>
              </a:rPr>
              <a:t>Consulta en</a:t>
            </a:r>
            <a:r>
              <a:rPr lang="es-CO" sz="1100" b="1" dirty="0">
                <a:effectLst/>
                <a:latin typeface="Calibri" panose="020F0502020204030204" pitchFamily="34" charset="0"/>
                <a:ea typeface="Calibri" panose="020F0502020204030204" pitchFamily="34" charset="0"/>
                <a:cs typeface="Calibri" panose="020F0502020204030204" pitchFamily="34" charset="0"/>
              </a:rPr>
              <a:t>: </a:t>
            </a:r>
            <a:r>
              <a:rPr lang="es-CO" sz="1100" dirty="0">
                <a:latin typeface="Calibri" panose="020F0502020204030204" pitchFamily="34" charset="0"/>
                <a:ea typeface="Calibri" panose="020F0502020204030204" pitchFamily="34" charset="0"/>
                <a:cs typeface="Calibri" panose="020F0502020204030204" pitchFamily="34" charset="0"/>
              </a:rPr>
              <a:t>E</a:t>
            </a:r>
            <a:r>
              <a:rPr lang="es-CO" sz="1100" dirty="0">
                <a:effectLst/>
                <a:latin typeface="Calibri" panose="020F0502020204030204" pitchFamily="34" charset="0"/>
                <a:ea typeface="Calibri" panose="020F0502020204030204" pitchFamily="34" charset="0"/>
                <a:cs typeface="Calibri" panose="020F0502020204030204" pitchFamily="34" charset="0"/>
              </a:rPr>
              <a:t>nlace que permite acceder al detalle de todos los planes de mejoramiento registrados en el aplicativo SMART y los resaltados con color indican que se vencen durante el mes en curso. </a:t>
            </a:r>
          </a:p>
        </p:txBody>
      </p:sp>
      <p:sp>
        <p:nvSpPr>
          <p:cNvPr id="4" name="Rectángulo 3">
            <a:extLst>
              <a:ext uri="{FF2B5EF4-FFF2-40B4-BE49-F238E27FC236}">
                <a16:creationId xmlns:a16="http://schemas.microsoft.com/office/drawing/2014/main" id="{C0D0C1EB-E6E0-0B70-1FCF-FFC5DAFE1DEF}"/>
              </a:ext>
            </a:extLst>
          </p:cNvPr>
          <p:cNvSpPr/>
          <p:nvPr/>
        </p:nvSpPr>
        <p:spPr>
          <a:xfrm>
            <a:off x="1" y="0"/>
            <a:ext cx="12191998" cy="461665"/>
          </a:xfrm>
          <a:prstGeom prst="rect">
            <a:avLst/>
          </a:prstGeom>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a:r>
              <a:rPr lang="es-CO" sz="2400" b="1" cap="none" spc="0" dirty="0">
                <a:ln w="0"/>
                <a:solidFill>
                  <a:schemeClr val="tx1"/>
                </a:solidFill>
                <a:effectLst/>
              </a:rPr>
              <a:t>GUÍA DE INTERPRETACIÓN DE INFORME EJECUTIVO DE PLANES DE MEJORAMIENTO SMART</a:t>
            </a:r>
          </a:p>
        </p:txBody>
      </p:sp>
    </p:spTree>
    <p:extLst>
      <p:ext uri="{BB962C8B-B14F-4D97-AF65-F5344CB8AC3E}">
        <p14:creationId xmlns:p14="http://schemas.microsoft.com/office/powerpoint/2010/main" val="329947080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TM04033925[[fn=Gota]]</Template>
  <TotalTime>2841</TotalTime>
  <Words>599</Words>
  <Application>Microsoft Office PowerPoint</Application>
  <PresentationFormat>Panorámica</PresentationFormat>
  <Paragraphs>58</Paragraphs>
  <Slides>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vt:i4>
      </vt:variant>
    </vt:vector>
  </HeadingPairs>
  <TitlesOfParts>
    <vt:vector size="7" baseType="lpstr">
      <vt:lpstr>Arial</vt:lpstr>
      <vt:lpstr>Arial Black</vt:lpstr>
      <vt:lpstr>Calibri</vt:lpstr>
      <vt:lpstr>Calibri Light</vt:lpstr>
      <vt:lpstr>Tema de Office</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Ana Yulieth Vela Mojica</dc:creator>
  <cp:lastModifiedBy>Darleny Pérez Patiño</cp:lastModifiedBy>
  <cp:revision>84</cp:revision>
  <dcterms:created xsi:type="dcterms:W3CDTF">2022-09-07T17:09:04Z</dcterms:created>
  <dcterms:modified xsi:type="dcterms:W3CDTF">2024-04-23T19:54:57Z</dcterms:modified>
</cp:coreProperties>
</file>