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drawings/drawing1.xml" ContentType="application/vnd.openxmlformats-officedocument.drawingml.chartshapes+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69" r:id="rId3"/>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ndre\Documentos\Pr&#225;cticas%20Profesionales\Trabajo\1.%20Proyectos%20SJD\PLANES%20DE%20MEJORAMIENTO\2024\Enero%202024\CONSOLIDADO%20ENERO%20202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ndre\Documentos\Pr&#225;cticas%20Profesionales\Trabajo\1.%20Proyectos%20SJD\PLANES%20DE%20MEJORAMIENTO\2024\Enero%202024\CONSOLIDADO%20ENERO%20202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andre\Documentos\Pr&#225;cticas%20Profesionales\Trabajo\1.%20Proyectos%20SJD\PLANES%20DE%20MEJORAMIENTO\2024\Enero%202024\CONSOLIDADO%20ENERO%202024.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andre\Documentos\Pr&#225;cticas%20Profesionales\Trabajo\1.%20Proyectos%20SJD\PLANES%20DE%20MEJORAMIENTO\2024\Enero%202024\CONSOLIDADO%20ENERO%202024.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andre\Documentos\Pr&#225;cticas%20Profesionales\Trabajo\1.%20Proyectos%20SJD\PLANES%20DE%20MEJORAMIENTO\2024\Enero%202024\CONSOLIDADO%20ENERO%20202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1800" b="1" i="0" u="none" strike="noStrike" kern="1200" spc="0" baseline="0">
                <a:solidFill>
                  <a:sysClr val="windowText" lastClr="000000">
                    <a:lumMod val="65000"/>
                    <a:lumOff val="35000"/>
                  </a:sysClr>
                </a:solidFill>
                <a:effectLst/>
                <a:latin typeface="+mn-lt"/>
                <a:ea typeface="+mn-ea"/>
                <a:cs typeface="+mn-cs"/>
              </a:defRPr>
            </a:pPr>
            <a:r>
              <a:rPr lang="es-CO" sz="1400" b="1" i="0" baseline="0">
                <a:effectLst/>
              </a:rPr>
              <a:t>Total de planes de mejoramiento registrados </a:t>
            </a:r>
            <a:endParaRPr lang="es-CO" sz="1400">
              <a:effectLst/>
            </a:endParaRPr>
          </a:p>
        </c:rich>
      </c:tx>
      <c:overlay val="0"/>
      <c:spPr>
        <a:noFill/>
        <a:ln w="25400">
          <a:noFill/>
        </a:ln>
      </c:spPr>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3.8833097182942228E-2"/>
          <c:y val="0.2313288325140325"/>
          <c:w val="0.96116690281705774"/>
          <c:h val="0.59284564181730659"/>
        </c:manualLayout>
      </c:layout>
      <c:pie3DChart>
        <c:varyColors val="1"/>
        <c:ser>
          <c:idx val="0"/>
          <c:order val="0"/>
          <c:tx>
            <c:strRef>
              <c:f>'CONSOLIDADO ENERO '!$C$6</c:f>
              <c:strCache>
                <c:ptCount val="1"/>
                <c:pt idx="0">
                  <c:v>Total de planes registrados</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B541-4C6D-BFCD-E0B6E61D9C2C}"/>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B541-4C6D-BFCD-E0B6E61D9C2C}"/>
              </c:ext>
            </c:extLst>
          </c:dPt>
          <c:dLbls>
            <c:dLbl>
              <c:idx val="0"/>
              <c:layout>
                <c:manualLayout>
                  <c:x val="0.18172456064001205"/>
                  <c:y val="-9.4374817731116861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541-4C6D-BFCD-E0B6E61D9C2C}"/>
                </c:ext>
              </c:extLst>
            </c:dLbl>
            <c:dLbl>
              <c:idx val="1"/>
              <c:layout>
                <c:manualLayout>
                  <c:x val="-4.7612800328705511E-2"/>
                  <c:y val="-2.2501458151064451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541-4C6D-BFCD-E0B6E61D9C2C}"/>
                </c:ext>
              </c:extLst>
            </c:dLbl>
            <c:spPr>
              <a:noFill/>
              <a:ln w="25400">
                <a:noFill/>
              </a:ln>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numRef>
              <c:f>'CONSOLIDADO ENERO '!$B$7:$B$8</c:f>
              <c:numCache>
                <c:formatCode>General</c:formatCode>
                <c:ptCount val="2"/>
                <c:pt idx="0">
                  <c:v>2023</c:v>
                </c:pt>
                <c:pt idx="1">
                  <c:v>2024</c:v>
                </c:pt>
              </c:numCache>
            </c:numRef>
          </c:cat>
          <c:val>
            <c:numRef>
              <c:f>'CONSOLIDADO ENERO '!$C$7:$C$8</c:f>
              <c:numCache>
                <c:formatCode>General</c:formatCode>
                <c:ptCount val="2"/>
                <c:pt idx="0">
                  <c:v>122</c:v>
                </c:pt>
                <c:pt idx="1">
                  <c:v>17</c:v>
                </c:pt>
              </c:numCache>
            </c:numRef>
          </c:val>
          <c:extLst>
            <c:ext xmlns:c16="http://schemas.microsoft.com/office/drawing/2014/chart" uri="{C3380CC4-5D6E-409C-BE32-E72D297353CC}">
              <c16:uniqueId val="{00000004-B541-4C6D-BFCD-E0B6E61D9C2C}"/>
            </c:ext>
          </c:extLst>
        </c:ser>
        <c:dLbls>
          <c:showLegendKey val="0"/>
          <c:showVal val="0"/>
          <c:showCatName val="0"/>
          <c:showSerName val="0"/>
          <c:showPercent val="0"/>
          <c:showBubbleSize val="0"/>
          <c:showLeaderLines val="1"/>
        </c:dLbls>
      </c:pie3DChart>
      <c:spPr>
        <a:noFill/>
        <a:ln w="25400">
          <a:noFill/>
        </a:ln>
      </c:spPr>
    </c:plotArea>
    <c:legend>
      <c:legendPos val="b"/>
      <c:layout>
        <c:manualLayout>
          <c:xMode val="edge"/>
          <c:yMode val="edge"/>
          <c:x val="0.32209014802879327"/>
          <c:y val="0.80198576716678405"/>
          <c:w val="0.32055219258759488"/>
          <c:h val="0.19801423283321595"/>
        </c:manualLayout>
      </c:layout>
      <c:overlay val="0"/>
      <c:spPr>
        <a:noFill/>
        <a:ln w="25400">
          <a:noFill/>
        </a:ln>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solidFill>
      <a:schemeClr val="bg1"/>
    </a:solidFill>
    <a:ln w="9525" cap="flat" cmpd="sng" algn="ctr">
      <a:solidFill>
        <a:schemeClr val="accent1"/>
      </a:solidFill>
      <a:round/>
    </a:ln>
    <a:effectLst/>
  </c:spPr>
  <c:txPr>
    <a:bodyPr/>
    <a:lstStyle/>
    <a:p>
      <a:pPr>
        <a:defRPr/>
      </a:pPr>
      <a:endParaRPr lang="es-CO"/>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s-CO" sz="1800" b="1" i="0" u="none" strike="noStrike" kern="1200" spc="0" baseline="0">
                <a:solidFill>
                  <a:sysClr val="windowText" lastClr="000000">
                    <a:lumMod val="65000"/>
                    <a:lumOff val="35000"/>
                  </a:sysClr>
                </a:solidFill>
                <a:effectLst/>
                <a:latin typeface="+mn-lt"/>
                <a:ea typeface="+mn-ea"/>
                <a:cs typeface="+mn-cs"/>
              </a:defRPr>
            </a:pPr>
            <a:r>
              <a:rPr lang="es-CO" sz="1400" b="1" i="0" baseline="0">
                <a:effectLst/>
              </a:rPr>
              <a:t>Planes de mejoramiento registrados por mes</a:t>
            </a:r>
            <a:endParaRPr lang="es-CO" sz="1400">
              <a:effectLst/>
            </a:endParaRPr>
          </a:p>
        </c:rich>
      </c:tx>
      <c:layout>
        <c:manualLayout>
          <c:xMode val="edge"/>
          <c:yMode val="edge"/>
          <c:x val="0.14009435668140646"/>
          <c:y val="1.3888888888888888E-2"/>
        </c:manualLayout>
      </c:layout>
      <c:overlay val="0"/>
      <c:spPr>
        <a:noFill/>
        <a:ln w="25400">
          <a:noFill/>
        </a:ln>
      </c:spPr>
    </c:title>
    <c:autoTitleDeleted val="0"/>
    <c:plotArea>
      <c:layout>
        <c:manualLayout>
          <c:layoutTarget val="inner"/>
          <c:xMode val="edge"/>
          <c:yMode val="edge"/>
          <c:x val="5.1811771011190673E-2"/>
          <c:y val="0.18654411278358896"/>
          <c:w val="0.94818822898880928"/>
          <c:h val="0.58501053566535322"/>
        </c:manualLayout>
      </c:layout>
      <c:lineChart>
        <c:grouping val="standard"/>
        <c:varyColors val="0"/>
        <c:ser>
          <c:idx val="0"/>
          <c:order val="0"/>
          <c:tx>
            <c:strRef>
              <c:f>'CONSOLIDADO ENERO '!$C$19</c:f>
              <c:strCache>
                <c:ptCount val="1"/>
                <c:pt idx="0">
                  <c:v>2023</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8.1941175698871244E-3"/>
                  <c:y val="-4.4882879307575288E-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0B3-486A-920B-1E81ED3381EE}"/>
                </c:ext>
              </c:extLst>
            </c:dLbl>
            <c:dLbl>
              <c:idx val="1"/>
              <c:layout>
                <c:manualLayout>
                  <c:x val="-4.9250732900396396E-5"/>
                  <c:y val="-1.80003968591434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0B3-486A-920B-1E81ED3381EE}"/>
                </c:ext>
              </c:extLst>
            </c:dLbl>
            <c:dLbl>
              <c:idx val="2"/>
              <c:layout>
                <c:manualLayout>
                  <c:x val="-8.3416546998856048E-3"/>
                  <c:y val="-5.481853143218933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0B3-486A-920B-1E81ED3381EE}"/>
                </c:ext>
              </c:extLst>
            </c:dLbl>
            <c:dLbl>
              <c:idx val="3"/>
              <c:layout>
                <c:manualLayout>
                  <c:x val="0"/>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B0B3-486A-920B-1E81ED3381EE}"/>
                </c:ext>
              </c:extLst>
            </c:dLbl>
            <c:dLbl>
              <c:idx val="4"/>
              <c:layout>
                <c:manualLayout>
                  <c:x val="-3.0530722886772617E-2"/>
                  <c:y val="-4.296803394090578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0B3-486A-920B-1E81ED3381EE}"/>
                </c:ext>
              </c:extLst>
            </c:dLbl>
            <c:dLbl>
              <c:idx val="5"/>
              <c:layout>
                <c:manualLayout>
                  <c:x val="-4.1422232124941255E-2"/>
                  <c:y val="-4.16669028923473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0B3-486A-920B-1E81ED3381EE}"/>
                </c:ext>
              </c:extLst>
            </c:dLbl>
            <c:dLbl>
              <c:idx val="6"/>
              <c:layout>
                <c:manualLayout>
                  <c:x val="-1.4198190540977462E-2"/>
                  <c:y val="-1.166624146044164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0B3-486A-920B-1E81ED3381EE}"/>
                </c:ext>
              </c:extLst>
            </c:dLbl>
            <c:dLbl>
              <c:idx val="7"/>
              <c:layout>
                <c:manualLayout>
                  <c:x val="-1.4359492067943644E-2"/>
                  <c:y val="-1.492521094953274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0B3-486A-920B-1E81ED3381EE}"/>
                </c:ext>
              </c:extLst>
            </c:dLbl>
            <c:dLbl>
              <c:idx val="8"/>
              <c:layout>
                <c:manualLayout>
                  <c:x val="-3.283453882925631E-3"/>
                  <c:y val="-4.16664304409860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0B3-486A-920B-1E81ED3381EE}"/>
                </c:ext>
              </c:extLst>
            </c:dLbl>
            <c:dLbl>
              <c:idx val="9"/>
              <c:layout>
                <c:manualLayout>
                  <c:x val="-1.1427245376399263E-2"/>
                  <c:y val="-7.0362181213444079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0B3-486A-920B-1E81ED3381EE}"/>
                </c:ext>
              </c:extLst>
            </c:dLbl>
            <c:dLbl>
              <c:idx val="10"/>
              <c:layout>
                <c:manualLayout>
                  <c:x val="-8.3446656617224089E-3"/>
                  <c:y val="-4.20009260046678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0B3-486A-920B-1E81ED3381EE}"/>
                </c:ext>
              </c:extLst>
            </c:dLbl>
            <c:dLbl>
              <c:idx val="11"/>
              <c:layout>
                <c:manualLayout>
                  <c:x val="-1.1176475269142351E-2"/>
                  <c:y val="-6.0001322863811168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B0B3-486A-920B-1E81ED3381EE}"/>
                </c:ext>
              </c:extLst>
            </c:dLbl>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'!$B$20:$B$31</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'CONSOLIDADO ENERO '!$C$20:$C$31</c:f>
              <c:numCache>
                <c:formatCode>General</c:formatCode>
                <c:ptCount val="12"/>
                <c:pt idx="0">
                  <c:v>10</c:v>
                </c:pt>
                <c:pt idx="1">
                  <c:v>17</c:v>
                </c:pt>
                <c:pt idx="2">
                  <c:v>23</c:v>
                </c:pt>
                <c:pt idx="3">
                  <c:v>1</c:v>
                </c:pt>
                <c:pt idx="4">
                  <c:v>6</c:v>
                </c:pt>
                <c:pt idx="5">
                  <c:v>8</c:v>
                </c:pt>
                <c:pt idx="6">
                  <c:v>22</c:v>
                </c:pt>
                <c:pt idx="7">
                  <c:v>10</c:v>
                </c:pt>
                <c:pt idx="8">
                  <c:v>2</c:v>
                </c:pt>
                <c:pt idx="9">
                  <c:v>20</c:v>
                </c:pt>
                <c:pt idx="10">
                  <c:v>2</c:v>
                </c:pt>
                <c:pt idx="11">
                  <c:v>1</c:v>
                </c:pt>
              </c:numCache>
            </c:numRef>
          </c:val>
          <c:smooth val="0"/>
          <c:extLst>
            <c:ext xmlns:c16="http://schemas.microsoft.com/office/drawing/2014/chart" uri="{C3380CC4-5D6E-409C-BE32-E72D297353CC}">
              <c16:uniqueId val="{0000000B-B0B3-486A-920B-1E81ED3381EE}"/>
            </c:ext>
          </c:extLst>
        </c:ser>
        <c:ser>
          <c:idx val="1"/>
          <c:order val="1"/>
          <c:tx>
            <c:strRef>
              <c:f>'CONSOLIDADO ENERO '!$D$19</c:f>
              <c:strCache>
                <c:ptCount val="1"/>
                <c:pt idx="0">
                  <c:v>2024</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layout>
                <c:manualLayout>
                  <c:x val="-5.8362548624345319E-2"/>
                  <c:y val="-1.3036350407725524E-2"/>
                </c:manualLayout>
              </c:layout>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es-CO"/>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B0B3-486A-920B-1E81ED3381EE}"/>
                </c:ext>
              </c:extLst>
            </c:dLbl>
            <c:dLbl>
              <c:idx val="1"/>
              <c:layout>
                <c:manualLayout>
                  <c:x val="-6.6757370250217482E-2"/>
                  <c:y val="-3.70370370370370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B0B3-486A-920B-1E81ED3381EE}"/>
                </c:ext>
              </c:extLst>
            </c:dLbl>
            <c:dLbl>
              <c:idx val="2"/>
              <c:layout>
                <c:manualLayout>
                  <c:x val="-6.1173876558751041E-2"/>
                  <c:y val="-2.78699489435419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B0B3-486A-920B-1E81ED3381EE}"/>
                </c:ext>
              </c:extLst>
            </c:dLbl>
            <c:dLbl>
              <c:idx val="3"/>
              <c:layout>
                <c:manualLayout>
                  <c:x val="-5.8412698968940351E-2"/>
                  <c:y val="-9.2592592592593437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B0B3-486A-920B-1E81ED3381EE}"/>
                </c:ext>
              </c:extLst>
            </c:dLbl>
            <c:dLbl>
              <c:idx val="4"/>
              <c:layout>
                <c:manualLayout>
                  <c:x val="-1.9470853272689041E-2"/>
                  <c:y val="3.703703703703695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B0B3-486A-920B-1E81ED3381EE}"/>
                </c:ext>
              </c:extLst>
            </c:dLbl>
            <c:dLbl>
              <c:idx val="5"/>
              <c:layout>
                <c:manualLayout>
                  <c:x val="-8.3527775123013841E-3"/>
                  <c:y val="-4.6758226850851861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B0B3-486A-920B-1E81ED3381EE}"/>
                </c:ext>
              </c:extLst>
            </c:dLbl>
            <c:dLbl>
              <c:idx val="6"/>
              <c:layout>
                <c:manualLayout>
                  <c:x val="-3.0597128031349681E-2"/>
                  <c:y val="-5.092592592592601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B0B3-486A-920B-1E81ED3381EE}"/>
                </c:ext>
              </c:extLst>
            </c:dLbl>
            <c:dLbl>
              <c:idx val="7"/>
              <c:layout>
                <c:manualLayout>
                  <c:x val="-8.3324384892174679E-3"/>
                  <c:y val="-9.213086354911300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B0B3-486A-920B-1E81ED3381EE}"/>
                </c:ext>
              </c:extLst>
            </c:dLbl>
            <c:spPr>
              <a:noFill/>
              <a:ln w="25400">
                <a:noFill/>
              </a:ln>
            </c:spPr>
            <c:txPr>
              <a:bodyPr wrap="square" lIns="38100" tIns="19050" rIns="38100" bIns="19050" anchor="ctr">
                <a:spAutoFit/>
              </a:bodyPr>
              <a:lstStyle/>
              <a:p>
                <a:pPr>
                  <a:defRPr sz="900">
                    <a:solidFill>
                      <a:sysClr val="windowText" lastClr="000000"/>
                    </a:solidFill>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'!$B$20:$B$31</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'CONSOLIDADO ENERO '!$D$20:$D$31</c:f>
              <c:numCache>
                <c:formatCode>General</c:formatCode>
                <c:ptCount val="12"/>
                <c:pt idx="0">
                  <c:v>17</c:v>
                </c:pt>
              </c:numCache>
            </c:numRef>
          </c:val>
          <c:smooth val="0"/>
          <c:extLst>
            <c:ext xmlns:c16="http://schemas.microsoft.com/office/drawing/2014/chart" uri="{C3380CC4-5D6E-409C-BE32-E72D297353CC}">
              <c16:uniqueId val="{00000014-B0B3-486A-920B-1E81ED3381EE}"/>
            </c:ext>
          </c:extLst>
        </c:ser>
        <c:dLbls>
          <c:showLegendKey val="0"/>
          <c:showVal val="0"/>
          <c:showCatName val="0"/>
          <c:showSerName val="0"/>
          <c:showPercent val="0"/>
          <c:showBubbleSize val="0"/>
        </c:dLbls>
        <c:marker val="1"/>
        <c:smooth val="0"/>
        <c:axId val="464451215"/>
        <c:axId val="1"/>
      </c:lineChart>
      <c:catAx>
        <c:axId val="4644512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ln w="6350">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464451215"/>
        <c:crosses val="autoZero"/>
        <c:crossBetween val="between"/>
      </c:valAx>
      <c:spPr>
        <a:noFill/>
        <a:ln w="25400">
          <a:noFill/>
        </a:ln>
      </c:spPr>
    </c:plotArea>
    <c:legend>
      <c:legendPos val="b"/>
      <c:layout>
        <c:manualLayout>
          <c:xMode val="edge"/>
          <c:yMode val="edge"/>
          <c:x val="0.36155221104605761"/>
          <c:y val="0.86274626527199028"/>
          <c:w val="0.33152302837379888"/>
          <c:h val="0.13725373472800972"/>
        </c:manualLayout>
      </c:layout>
      <c:overlay val="0"/>
      <c:spPr>
        <a:noFill/>
        <a:ln w="25400">
          <a:noFill/>
        </a:ln>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solidFill>
      <a:schemeClr val="bg1"/>
    </a:solidFill>
    <a:ln w="9525" cap="flat" cmpd="sng" algn="ctr">
      <a:solidFill>
        <a:schemeClr val="accent1"/>
      </a:solidFill>
      <a:round/>
    </a:ln>
    <a:effectLst/>
  </c:spPr>
  <c:txPr>
    <a:bodyPr/>
    <a:lstStyle/>
    <a:p>
      <a:pPr>
        <a:defRPr/>
      </a:pPr>
      <a:endParaRPr lang="es-CO"/>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1" i="0" baseline="0">
                <a:effectLst/>
              </a:rPr>
              <a:t>Estado general de planes de mejoramiento </a:t>
            </a:r>
            <a:endParaRPr lang="es-CO" sz="1400">
              <a:effectLst/>
            </a:endParaRPr>
          </a:p>
        </c:rich>
      </c:tx>
      <c:overlay val="0"/>
      <c:spPr>
        <a:noFill/>
        <a:ln w="25400">
          <a:noFill/>
        </a:ln>
      </c:spPr>
    </c:title>
    <c:autoTitleDeleted val="0"/>
    <c:plotArea>
      <c:layout>
        <c:manualLayout>
          <c:layoutTarget val="inner"/>
          <c:xMode val="edge"/>
          <c:yMode val="edge"/>
          <c:x val="7.5714861824460078E-2"/>
          <c:y val="0.16563645371215163"/>
          <c:w val="0.90912344649367349"/>
          <c:h val="0.60049452015180826"/>
        </c:manualLayout>
      </c:layout>
      <c:barChart>
        <c:barDir val="col"/>
        <c:grouping val="clustered"/>
        <c:varyColors val="0"/>
        <c:ser>
          <c:idx val="0"/>
          <c:order val="0"/>
          <c:tx>
            <c:strRef>
              <c:f>'CONSOLIDADO ENERO '!$C$42</c:f>
              <c:strCache>
                <c:ptCount val="1"/>
                <c:pt idx="0">
                  <c:v>2023</c:v>
                </c:pt>
              </c:strCache>
            </c:strRef>
          </c:tx>
          <c:spPr>
            <a:solidFill>
              <a:srgbClr val="4472C4"/>
            </a:solidFill>
            <a:ln w="25400">
              <a:noFill/>
            </a:ln>
          </c:spPr>
          <c:invertIfNegative val="0"/>
          <c:dLbls>
            <c:dLbl>
              <c:idx val="0"/>
              <c:layout>
                <c:manualLayout>
                  <c:x val="0"/>
                  <c:y val="3.416358619019968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C75-43CB-9936-26B095CEBC01}"/>
                </c:ext>
              </c:extLst>
            </c:dLbl>
            <c:dLbl>
              <c:idx val="1"/>
              <c:layout>
                <c:manualLayout>
                  <c:x val="0"/>
                  <c:y val="2.277572412679980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C75-43CB-9936-26B095CEBC01}"/>
                </c:ext>
              </c:extLst>
            </c:dLbl>
            <c:dLbl>
              <c:idx val="2"/>
              <c:layout>
                <c:manualLayout>
                  <c:x val="0"/>
                  <c:y val="1.708179309509985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C75-43CB-9936-26B095CEBC01}"/>
                </c:ext>
              </c:extLst>
            </c:dLbl>
            <c:dLbl>
              <c:idx val="3"/>
              <c:layout>
                <c:manualLayout>
                  <c:x val="1.1118445458804473E-16"/>
                  <c:y val="1.708179309509985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C75-43CB-9936-26B095CEBC01}"/>
                </c:ext>
              </c:extLst>
            </c:dLbl>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'!$B$43:$B$46</c:f>
              <c:strCache>
                <c:ptCount val="4"/>
                <c:pt idx="0">
                  <c:v>Abierto</c:v>
                </c:pt>
                <c:pt idx="1">
                  <c:v>Cerrado </c:v>
                </c:pt>
                <c:pt idx="2">
                  <c:v>Cerrado no efectivo</c:v>
                </c:pt>
                <c:pt idx="3">
                  <c:v>Rechazado</c:v>
                </c:pt>
              </c:strCache>
            </c:strRef>
          </c:cat>
          <c:val>
            <c:numRef>
              <c:f>'CONSOLIDADO ENERO '!$C$43:$C$46</c:f>
              <c:numCache>
                <c:formatCode>General</c:formatCode>
                <c:ptCount val="4"/>
                <c:pt idx="0">
                  <c:v>57</c:v>
                </c:pt>
                <c:pt idx="1">
                  <c:v>63</c:v>
                </c:pt>
                <c:pt idx="2">
                  <c:v>1</c:v>
                </c:pt>
                <c:pt idx="3">
                  <c:v>1</c:v>
                </c:pt>
              </c:numCache>
            </c:numRef>
          </c:val>
          <c:extLst>
            <c:ext xmlns:c16="http://schemas.microsoft.com/office/drawing/2014/chart" uri="{C3380CC4-5D6E-409C-BE32-E72D297353CC}">
              <c16:uniqueId val="{00000000-1C75-43CB-9936-26B095CEBC01}"/>
            </c:ext>
          </c:extLst>
        </c:ser>
        <c:ser>
          <c:idx val="1"/>
          <c:order val="1"/>
          <c:tx>
            <c:strRef>
              <c:f>'CONSOLIDADO ENERO '!$D$42</c:f>
              <c:strCache>
                <c:ptCount val="1"/>
                <c:pt idx="0">
                  <c:v>2024</c:v>
                </c:pt>
              </c:strCache>
            </c:strRef>
          </c:tx>
          <c:spPr>
            <a:solidFill>
              <a:srgbClr val="ED7D31"/>
            </a:solidFill>
            <a:ln w="25400">
              <a:noFill/>
            </a:ln>
          </c:spPr>
          <c:invertIfNegative val="0"/>
          <c:dLbls>
            <c:dLbl>
              <c:idx val="0"/>
              <c:layout>
                <c:manualLayout>
                  <c:x val="0"/>
                  <c:y val="2.846965515849965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C75-43CB-9936-26B095CEBC01}"/>
                </c:ext>
              </c:extLst>
            </c:dLbl>
            <c:dLbl>
              <c:idx val="1"/>
              <c:delete val="1"/>
              <c:extLst>
                <c:ext xmlns:c15="http://schemas.microsoft.com/office/drawing/2012/chart" uri="{CE6537A1-D6FC-4f65-9D91-7224C49458BB}"/>
                <c:ext xmlns:c16="http://schemas.microsoft.com/office/drawing/2014/chart" uri="{C3380CC4-5D6E-409C-BE32-E72D297353CC}">
                  <c16:uniqueId val="{00000001-1C75-43CB-9936-26B095CEBC01}"/>
                </c:ext>
              </c:extLst>
            </c:dLbl>
            <c:dLbl>
              <c:idx val="2"/>
              <c:delete val="1"/>
              <c:extLst>
                <c:ext xmlns:c15="http://schemas.microsoft.com/office/drawing/2012/chart" uri="{CE6537A1-D6FC-4f65-9D91-7224C49458BB}"/>
                <c:ext xmlns:c16="http://schemas.microsoft.com/office/drawing/2014/chart" uri="{C3380CC4-5D6E-409C-BE32-E72D297353CC}">
                  <c16:uniqueId val="{00000002-1C75-43CB-9936-26B095CEBC01}"/>
                </c:ext>
              </c:extLst>
            </c:dLbl>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'!$B$43:$B$46</c:f>
              <c:strCache>
                <c:ptCount val="4"/>
                <c:pt idx="0">
                  <c:v>Abierto</c:v>
                </c:pt>
                <c:pt idx="1">
                  <c:v>Cerrado </c:v>
                </c:pt>
                <c:pt idx="2">
                  <c:v>Cerrado no efectivo</c:v>
                </c:pt>
                <c:pt idx="3">
                  <c:v>Rechazado</c:v>
                </c:pt>
              </c:strCache>
            </c:strRef>
          </c:cat>
          <c:val>
            <c:numRef>
              <c:f>'CONSOLIDADO ENERO '!$D$43:$D$46</c:f>
              <c:numCache>
                <c:formatCode>General</c:formatCode>
                <c:ptCount val="4"/>
                <c:pt idx="0">
                  <c:v>17</c:v>
                </c:pt>
              </c:numCache>
            </c:numRef>
          </c:val>
          <c:extLst>
            <c:ext xmlns:c16="http://schemas.microsoft.com/office/drawing/2014/chart" uri="{C3380CC4-5D6E-409C-BE32-E72D297353CC}">
              <c16:uniqueId val="{00000003-1C75-43CB-9936-26B095CEBC01}"/>
            </c:ext>
          </c:extLst>
        </c:ser>
        <c:dLbls>
          <c:showLegendKey val="0"/>
          <c:showVal val="0"/>
          <c:showCatName val="0"/>
          <c:showSerName val="0"/>
          <c:showPercent val="0"/>
          <c:showBubbleSize val="0"/>
        </c:dLbls>
        <c:gapWidth val="219"/>
        <c:overlap val="-27"/>
        <c:axId val="464463743"/>
        <c:axId val="1"/>
      </c:barChart>
      <c:catAx>
        <c:axId val="4644637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ln w="6350">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464463743"/>
        <c:crosses val="autoZero"/>
        <c:crossBetween val="between"/>
      </c:valAx>
      <c:spPr>
        <a:noFill/>
        <a:ln w="25400">
          <a:noFill/>
        </a:ln>
      </c:spPr>
    </c:plotArea>
    <c:legend>
      <c:legendPos val="b"/>
      <c:layout>
        <c:manualLayout>
          <c:xMode val="edge"/>
          <c:yMode val="edge"/>
          <c:x val="0.35520023341842188"/>
          <c:y val="0.82419920688472481"/>
          <c:w val="0.34114904611470309"/>
          <c:h val="0.17010686208357523"/>
        </c:manualLayout>
      </c:layout>
      <c:overlay val="0"/>
      <c:spPr>
        <a:noFill/>
        <a:ln w="25400">
          <a:noFill/>
        </a:ln>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solidFill>
      <a:schemeClr val="bg1"/>
    </a:solidFill>
    <a:ln w="9525" cap="flat" cmpd="sng" algn="ctr">
      <a:solidFill>
        <a:schemeClr val="accent1"/>
      </a:solidFill>
      <a:round/>
    </a:ln>
    <a:effectLst/>
  </c:spPr>
  <c:txPr>
    <a:bodyPr/>
    <a:lstStyle/>
    <a:p>
      <a:pPr>
        <a:defRPr/>
      </a:pPr>
      <a:endParaRPr lang="es-CO"/>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CO" sz="1400" b="1" i="0" baseline="0">
                <a:effectLst/>
              </a:rPr>
              <a:t>Total planes de mejoramiento por tipo de fuente</a:t>
            </a:r>
            <a:endParaRPr lang="es-CO" sz="1400">
              <a:effectLst/>
            </a:endParaRPr>
          </a:p>
        </c:rich>
      </c:tx>
      <c:overlay val="0"/>
      <c:spPr>
        <a:noFill/>
        <a:ln w="25400">
          <a:noFill/>
        </a:ln>
      </c:spPr>
    </c:title>
    <c:autoTitleDeleted val="0"/>
    <c:plotArea>
      <c:layout>
        <c:manualLayout>
          <c:layoutTarget val="inner"/>
          <c:xMode val="edge"/>
          <c:yMode val="edge"/>
          <c:x val="0.39335496735117814"/>
          <c:y val="0.18841217783895145"/>
          <c:w val="0.60664503264882186"/>
          <c:h val="0.64717489110917326"/>
        </c:manualLayout>
      </c:layout>
      <c:barChart>
        <c:barDir val="bar"/>
        <c:grouping val="stacked"/>
        <c:varyColors val="0"/>
        <c:ser>
          <c:idx val="0"/>
          <c:order val="0"/>
          <c:tx>
            <c:strRef>
              <c:f>'CONSOLIDADO ENERO '!$C$53</c:f>
              <c:strCache>
                <c:ptCount val="1"/>
                <c:pt idx="0">
                  <c:v>2023</c:v>
                </c:pt>
              </c:strCache>
            </c:strRef>
          </c:tx>
          <c:spPr>
            <a:solidFill>
              <a:srgbClr val="4472C4"/>
            </a:solidFill>
            <a:ln w="25400">
              <a:noFill/>
            </a:ln>
          </c:spPr>
          <c:invertIfNegative val="0"/>
          <c:dLbls>
            <c:dLbl>
              <c:idx val="0"/>
              <c:layout>
                <c:manualLayout>
                  <c:x val="8.8198742864645852E-2"/>
                  <c:y val="-3.2283692267686494E-2"/>
                </c:manualLayout>
              </c:layout>
              <c:tx>
                <c:rich>
                  <a:bodyPr rot="0" spcFirstLastPara="1" vertOverflow="ellipsis" vert="horz" wrap="square" lIns="38100" tIns="19050" rIns="38100" bIns="19050" anchor="ctr" anchorCtr="1">
                    <a:noAutofit/>
                  </a:bodyPr>
                  <a:lstStyle/>
                  <a:p>
                    <a:pPr>
                      <a:defRPr sz="900" b="0" i="0" u="none" strike="noStrike" kern="1200" baseline="0">
                        <a:solidFill>
                          <a:sysClr val="windowText" lastClr="000000"/>
                        </a:solidFill>
                        <a:latin typeface="+mn-lt"/>
                        <a:ea typeface="+mn-ea"/>
                        <a:cs typeface="+mn-cs"/>
                      </a:defRPr>
                    </a:pPr>
                    <a:r>
                      <a:rPr lang="en-US">
                        <a:solidFill>
                          <a:sysClr val="windowText" lastClr="000000"/>
                        </a:solidFill>
                      </a:rPr>
                      <a:t>                                           19</a:t>
                    </a:r>
                  </a:p>
                </c:rich>
              </c:tx>
              <c:spPr>
                <a:noFill/>
                <a:ln w="25400">
                  <a:noFill/>
                </a:ln>
              </c:spPr>
              <c:dLblPos val="ct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showDataLabelsRange val="0"/>
                </c:ext>
                <c:ext xmlns:c16="http://schemas.microsoft.com/office/drawing/2014/chart" uri="{C3380CC4-5D6E-409C-BE32-E72D297353CC}">
                  <c16:uniqueId val="{00000000-B958-4331-A347-D9038653A185}"/>
                </c:ext>
              </c:extLst>
            </c:dLbl>
            <c:dLbl>
              <c:idx val="1"/>
              <c:layout>
                <c:manualLayout>
                  <c:x val="0.1044394065136041"/>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958-4331-A347-D9038653A185}"/>
                </c:ext>
              </c:extLst>
            </c:dLbl>
            <c:dLbl>
              <c:idx val="2"/>
              <c:layout>
                <c:manualLayout>
                  <c:x val="2.5861713427680209E-2"/>
                  <c:y val="-1.056291457534259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958-4331-A347-D9038653A185}"/>
                </c:ext>
              </c:extLst>
            </c:dLbl>
            <c:dLbl>
              <c:idx val="3"/>
              <c:delete val="1"/>
              <c:extLst>
                <c:ext xmlns:c15="http://schemas.microsoft.com/office/drawing/2012/chart" uri="{CE6537A1-D6FC-4f65-9D91-7224C49458BB}"/>
                <c:ext xmlns:c16="http://schemas.microsoft.com/office/drawing/2014/chart" uri="{C3380CC4-5D6E-409C-BE32-E72D297353CC}">
                  <c16:uniqueId val="{00000003-B958-4331-A347-D9038653A185}"/>
                </c:ext>
              </c:extLst>
            </c:dLbl>
            <c:dLbl>
              <c:idx val="4"/>
              <c:layout>
                <c:manualLayout>
                  <c:x val="-1.7738435718266646E-3"/>
                  <c:y val="-4.555144825359961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958-4331-A347-D9038653A185}"/>
                </c:ext>
              </c:extLst>
            </c:dLbl>
            <c:dLbl>
              <c:idx val="5"/>
              <c:layout>
                <c:manualLayout>
                  <c:x val="2.78388231759229E-2"/>
                  <c:y val="-4.340031562623318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958-4331-A347-D9038653A185}"/>
                </c:ext>
              </c:extLst>
            </c:dLbl>
            <c:dLbl>
              <c:idx val="6"/>
              <c:layout>
                <c:manualLayout>
                  <c:x val="1.3749076254652345E-2"/>
                  <c:y val="-5.2193764843757553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958-4331-A347-D9038653A185}"/>
                </c:ext>
              </c:extLst>
            </c:dLbl>
            <c:dLbl>
              <c:idx val="7"/>
              <c:delete val="1"/>
              <c:extLst>
                <c:ext xmlns:c15="http://schemas.microsoft.com/office/drawing/2012/chart" uri="{CE6537A1-D6FC-4f65-9D91-7224C49458BB}"/>
                <c:ext xmlns:c16="http://schemas.microsoft.com/office/drawing/2014/chart" uri="{C3380CC4-5D6E-409C-BE32-E72D297353CC}">
                  <c16:uniqueId val="{00000007-B958-4331-A347-D9038653A185}"/>
                </c:ext>
              </c:extLst>
            </c:dLbl>
            <c:dLbl>
              <c:idx val="8"/>
              <c:layout>
                <c:manualLayout>
                  <c:x val="1.6034030862773996E-2"/>
                  <c:y val="-5.693931031699951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B958-4331-A347-D9038653A185}"/>
                </c:ext>
              </c:extLst>
            </c:dLbl>
            <c:dLbl>
              <c:idx val="9"/>
              <c:layout>
                <c:manualLayout>
                  <c:x val="2.9395723248418902E-2"/>
                  <c:y val="-5.693931031700082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B958-4331-A347-D9038653A185}"/>
                </c:ext>
              </c:extLst>
            </c:dLbl>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'!$B$54:$B$63</c:f>
              <c:strCache>
                <c:ptCount val="10"/>
                <c:pt idx="0">
                  <c:v>Análisis de riesgos de corrupción</c:v>
                </c:pt>
                <c:pt idx="1">
                  <c:v>Análisis de riesgos de gestión</c:v>
                </c:pt>
                <c:pt idx="2">
                  <c:v>Autoevaluación y/o auto-revisión de los procesos</c:v>
                </c:pt>
                <c:pt idx="3">
                  <c:v>Indicadores </c:v>
                </c:pt>
                <c:pt idx="4">
                  <c:v>OCI</c:v>
                </c:pt>
                <c:pt idx="5">
                  <c:v>OCI externa</c:v>
                </c:pt>
                <c:pt idx="6">
                  <c:v>Producto no conforme</c:v>
                </c:pt>
                <c:pt idx="7">
                  <c:v>Rendición de cuentas</c:v>
                </c:pt>
                <c:pt idx="8">
                  <c:v>Resultado de auditorías externas</c:v>
                </c:pt>
                <c:pt idx="9">
                  <c:v>Revisión por la Dirección</c:v>
                </c:pt>
              </c:strCache>
            </c:strRef>
          </c:cat>
          <c:val>
            <c:numRef>
              <c:f>'CONSOLIDADO ENERO '!$C$54:$C$63</c:f>
              <c:numCache>
                <c:formatCode>General</c:formatCode>
                <c:ptCount val="10"/>
                <c:pt idx="0">
                  <c:v>19</c:v>
                </c:pt>
                <c:pt idx="1">
                  <c:v>22</c:v>
                </c:pt>
                <c:pt idx="2">
                  <c:v>5</c:v>
                </c:pt>
                <c:pt idx="3">
                  <c:v>1</c:v>
                </c:pt>
                <c:pt idx="4">
                  <c:v>61</c:v>
                </c:pt>
                <c:pt idx="6">
                  <c:v>1</c:v>
                </c:pt>
                <c:pt idx="7">
                  <c:v>12</c:v>
                </c:pt>
                <c:pt idx="8">
                  <c:v>2</c:v>
                </c:pt>
                <c:pt idx="9">
                  <c:v>4</c:v>
                </c:pt>
              </c:numCache>
            </c:numRef>
          </c:val>
          <c:extLst>
            <c:ext xmlns:c16="http://schemas.microsoft.com/office/drawing/2014/chart" uri="{C3380CC4-5D6E-409C-BE32-E72D297353CC}">
              <c16:uniqueId val="{00000008-B958-4331-A347-D9038653A185}"/>
            </c:ext>
          </c:extLst>
        </c:ser>
        <c:ser>
          <c:idx val="1"/>
          <c:order val="1"/>
          <c:tx>
            <c:strRef>
              <c:f>'CONSOLIDADO ENERO '!$D$53</c:f>
              <c:strCache>
                <c:ptCount val="1"/>
                <c:pt idx="0">
                  <c:v>2024</c:v>
                </c:pt>
              </c:strCache>
            </c:strRef>
          </c:tx>
          <c:spPr>
            <a:solidFill>
              <a:srgbClr val="ED7D31"/>
            </a:solidFill>
            <a:ln w="25400">
              <a:noFill/>
            </a:ln>
          </c:spPr>
          <c:invertIfNegative val="0"/>
          <c:dLbls>
            <c:dLbl>
              <c:idx val="3"/>
              <c:layout>
                <c:manualLayout>
                  <c:x val="4.8888854286430916E-2"/>
                  <c:y val="-3.4163586190199713E-2"/>
                </c:manualLayout>
              </c:layout>
              <c:spPr>
                <a:noFill/>
                <a:ln w="25400">
                  <a:noFill/>
                </a:ln>
              </c:spPr>
              <c:txPr>
                <a:bodyPr wrap="square" lIns="38100" tIns="19050" rIns="38100" bIns="19050" anchor="ctr">
                  <a:spAutoFit/>
                </a:bodyPr>
                <a:lstStyle/>
                <a:p>
                  <a:pPr>
                    <a:defRPr sz="900">
                      <a:solidFill>
                        <a:sysClr val="windowText" lastClr="000000"/>
                      </a:solidFill>
                    </a:defRPr>
                  </a:pPr>
                  <a:endParaRPr lang="es-CO"/>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958-4331-A347-D9038653A185}"/>
                </c:ext>
              </c:extLst>
            </c:dLbl>
            <c:dLbl>
              <c:idx val="6"/>
              <c:layout>
                <c:manualLayout>
                  <c:x val="3.3428500736128929E-2"/>
                  <c:y val="0"/>
                </c:manualLayout>
              </c:layout>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es-CO"/>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B958-4331-A347-D9038653A185}"/>
                </c:ext>
              </c:extLst>
            </c:dLbl>
            <c:dLbl>
              <c:idx val="7"/>
              <c:layout>
                <c:manualLayout>
                  <c:x val="4.4554956946171204E-2"/>
                  <c:y val="0"/>
                </c:manualLayout>
              </c:layout>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es-CO"/>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B958-4331-A347-D9038653A185}"/>
                </c:ext>
              </c:extLst>
            </c:dLbl>
            <c:dLbl>
              <c:idx val="8"/>
              <c:layout>
                <c:manualLayout>
                  <c:x val="3.9023208273973646E-2"/>
                  <c:y val="-3.9783163078884966E-17"/>
                </c:manualLayout>
              </c:layout>
              <c:spPr>
                <a:noFill/>
                <a:ln w="25400">
                  <a:noFill/>
                </a:ln>
              </c:spPr>
              <c:txPr>
                <a:bodyPr wrap="square" lIns="38100" tIns="19050" rIns="38100" bIns="19050" anchor="ctr">
                  <a:spAutoFit/>
                </a:bodyPr>
                <a:lstStyle/>
                <a:p>
                  <a:pPr>
                    <a:defRPr sz="900">
                      <a:solidFill>
                        <a:sysClr val="windowText" lastClr="000000"/>
                      </a:solidFill>
                    </a:defRPr>
                  </a:pPr>
                  <a:endParaRPr lang="es-CO"/>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B958-4331-A347-D9038653A185}"/>
                </c:ext>
              </c:extLst>
            </c:dLbl>
            <c:spPr>
              <a:noFill/>
              <a:ln>
                <a:noFill/>
              </a:ln>
              <a:effectLst/>
            </c:spPr>
            <c:txPr>
              <a:bodyPr wrap="square" lIns="38100" tIns="19050" rIns="38100" bIns="19050" anchor="ctr">
                <a:spAutoFit/>
              </a:bodyPr>
              <a:lstStyle/>
              <a:p>
                <a:pPr>
                  <a:defRPr sz="900">
                    <a:solidFill>
                      <a:sysClr val="windowText" lastClr="000000"/>
                    </a:solidFill>
                  </a:defRPr>
                </a:pPr>
                <a:endParaRPr lang="es-CO"/>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'CONSOLIDADO ENERO '!$B$54:$B$63</c:f>
              <c:strCache>
                <c:ptCount val="10"/>
                <c:pt idx="0">
                  <c:v>Análisis de riesgos de corrupción</c:v>
                </c:pt>
                <c:pt idx="1">
                  <c:v>Análisis de riesgos de gestión</c:v>
                </c:pt>
                <c:pt idx="2">
                  <c:v>Autoevaluación y/o auto-revisión de los procesos</c:v>
                </c:pt>
                <c:pt idx="3">
                  <c:v>Indicadores </c:v>
                </c:pt>
                <c:pt idx="4">
                  <c:v>OCI</c:v>
                </c:pt>
                <c:pt idx="5">
                  <c:v>OCI externa</c:v>
                </c:pt>
                <c:pt idx="6">
                  <c:v>Producto no conforme</c:v>
                </c:pt>
                <c:pt idx="7">
                  <c:v>Rendición de cuentas</c:v>
                </c:pt>
                <c:pt idx="8">
                  <c:v>Resultado de auditorías externas</c:v>
                </c:pt>
                <c:pt idx="9">
                  <c:v>Revisión por la Dirección</c:v>
                </c:pt>
              </c:strCache>
            </c:strRef>
          </c:cat>
          <c:val>
            <c:numRef>
              <c:f>'CONSOLIDADO ENERO '!$D$54:$D$63</c:f>
              <c:numCache>
                <c:formatCode>General</c:formatCode>
                <c:ptCount val="10"/>
                <c:pt idx="3">
                  <c:v>7</c:v>
                </c:pt>
                <c:pt idx="4">
                  <c:v>10</c:v>
                </c:pt>
              </c:numCache>
            </c:numRef>
          </c:val>
          <c:extLst>
            <c:ext xmlns:c16="http://schemas.microsoft.com/office/drawing/2014/chart" uri="{C3380CC4-5D6E-409C-BE32-E72D297353CC}">
              <c16:uniqueId val="{0000000D-B958-4331-A347-D9038653A185}"/>
            </c:ext>
          </c:extLst>
        </c:ser>
        <c:dLbls>
          <c:showLegendKey val="0"/>
          <c:showVal val="0"/>
          <c:showCatName val="0"/>
          <c:showSerName val="0"/>
          <c:showPercent val="0"/>
          <c:showBubbleSize val="0"/>
        </c:dLbls>
        <c:gapWidth val="150"/>
        <c:overlap val="100"/>
        <c:axId val="464458175"/>
        <c:axId val="1"/>
      </c:barChart>
      <c:catAx>
        <c:axId val="46445817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
        <c:crosses val="autoZero"/>
        <c:auto val="1"/>
        <c:lblAlgn val="ctr"/>
        <c:lblOffset val="100"/>
        <c:noMultiLvlLbl val="0"/>
      </c:catAx>
      <c:valAx>
        <c:axId val="1"/>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crossAx val="464458175"/>
        <c:crosses val="autoZero"/>
        <c:crossBetween val="between"/>
      </c:valAx>
      <c:spPr>
        <a:noFill/>
        <a:ln w="25400">
          <a:noFill/>
        </a:ln>
      </c:spPr>
    </c:plotArea>
    <c:legend>
      <c:legendPos val="b"/>
      <c:layout>
        <c:manualLayout>
          <c:xMode val="edge"/>
          <c:yMode val="edge"/>
          <c:x val="0.36704632109472451"/>
          <c:y val="0.83558706894812473"/>
          <c:w val="0.27926905019619591"/>
          <c:h val="0.16441293105187529"/>
        </c:manualLayout>
      </c:layout>
      <c:overlay val="0"/>
      <c:spPr>
        <a:noFill/>
        <a:ln w="25400">
          <a:noFill/>
        </a:ln>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solidFill>
      <a:schemeClr val="bg1"/>
    </a:solidFill>
    <a:ln w="9525" cap="flat" cmpd="sng" algn="ctr">
      <a:solidFill>
        <a:schemeClr val="accent1"/>
      </a:solidFill>
      <a:round/>
    </a:ln>
    <a:effectLst/>
  </c:spPr>
  <c:txPr>
    <a:bodyPr/>
    <a:lstStyle/>
    <a:p>
      <a:pPr>
        <a:defRPr/>
      </a:pPr>
      <a:endParaRPr lang="es-CO"/>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CO" sz="1400" b="1" i="0" baseline="0">
                <a:effectLst/>
              </a:rPr>
              <a:t>Planes de mejoramiento por proceso</a:t>
            </a:r>
            <a:endParaRPr lang="es-CO" sz="1400">
              <a:effectLst/>
            </a:endParaRPr>
          </a:p>
        </c:rich>
      </c:tx>
      <c:overlay val="0"/>
      <c:spPr>
        <a:noFill/>
        <a:ln w="25400">
          <a:noFill/>
        </a:ln>
      </c:spPr>
    </c:title>
    <c:autoTitleDeleted val="0"/>
    <c:plotArea>
      <c:layout>
        <c:manualLayout>
          <c:layoutTarget val="inner"/>
          <c:xMode val="edge"/>
          <c:yMode val="edge"/>
          <c:x val="2.7289230511807372E-2"/>
          <c:y val="0.17530941135064976"/>
          <c:w val="0.96446816971220373"/>
          <c:h val="0.28952428775423739"/>
        </c:manualLayout>
      </c:layout>
      <c:barChart>
        <c:barDir val="col"/>
        <c:grouping val="clustered"/>
        <c:varyColors val="0"/>
        <c:ser>
          <c:idx val="0"/>
          <c:order val="0"/>
          <c:tx>
            <c:strRef>
              <c:f>'CONSOLIDADO ENERO '!$B$70</c:f>
              <c:strCache>
                <c:ptCount val="1"/>
                <c:pt idx="0">
                  <c:v>ATENCIÓN A LA CIUDADANÍA</c:v>
                </c:pt>
              </c:strCache>
            </c:strRef>
          </c:tx>
          <c:spPr>
            <a:solidFill>
              <a:srgbClr val="4472C4"/>
            </a:solidFill>
            <a:ln w="25400">
              <a:noFill/>
            </a:ln>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'!$C$66:$D$69</c:f>
              <c:strCache>
                <c:ptCount val="2"/>
                <c:pt idx="0">
                  <c:v>2023</c:v>
                </c:pt>
                <c:pt idx="1">
                  <c:v>2024</c:v>
                </c:pt>
              </c:strCache>
            </c:strRef>
          </c:cat>
          <c:val>
            <c:numRef>
              <c:f>'CONSOLIDADO ENERO '!$C$70:$D$70</c:f>
              <c:numCache>
                <c:formatCode>General</c:formatCode>
                <c:ptCount val="2"/>
                <c:pt idx="0">
                  <c:v>3</c:v>
                </c:pt>
                <c:pt idx="1">
                  <c:v>3</c:v>
                </c:pt>
              </c:numCache>
            </c:numRef>
          </c:val>
          <c:extLst>
            <c:ext xmlns:c16="http://schemas.microsoft.com/office/drawing/2014/chart" uri="{C3380CC4-5D6E-409C-BE32-E72D297353CC}">
              <c16:uniqueId val="{00000000-56BC-49A2-8763-813C6E03AA3F}"/>
            </c:ext>
          </c:extLst>
        </c:ser>
        <c:ser>
          <c:idx val="1"/>
          <c:order val="1"/>
          <c:tx>
            <c:strRef>
              <c:f>'CONSOLIDADO ENERO '!$B$71</c:f>
              <c:strCache>
                <c:ptCount val="1"/>
                <c:pt idx="0">
                  <c:v>CONTROL INTERNO DISCIPLINARIO</c:v>
                </c:pt>
              </c:strCache>
            </c:strRef>
          </c:tx>
          <c:spPr>
            <a:solidFill>
              <a:srgbClr val="ED7D31"/>
            </a:solidFill>
            <a:ln w="25400">
              <a:noFill/>
            </a:ln>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'!$C$66:$D$69</c:f>
              <c:strCache>
                <c:ptCount val="2"/>
                <c:pt idx="0">
                  <c:v>2023</c:v>
                </c:pt>
                <c:pt idx="1">
                  <c:v>2024</c:v>
                </c:pt>
              </c:strCache>
            </c:strRef>
          </c:cat>
          <c:val>
            <c:numRef>
              <c:f>'CONSOLIDADO ENERO '!$C$71:$D$71</c:f>
              <c:numCache>
                <c:formatCode>General</c:formatCode>
                <c:ptCount val="2"/>
                <c:pt idx="0">
                  <c:v>2</c:v>
                </c:pt>
              </c:numCache>
            </c:numRef>
          </c:val>
          <c:extLst>
            <c:ext xmlns:c16="http://schemas.microsoft.com/office/drawing/2014/chart" uri="{C3380CC4-5D6E-409C-BE32-E72D297353CC}">
              <c16:uniqueId val="{00000001-56BC-49A2-8763-813C6E03AA3F}"/>
            </c:ext>
          </c:extLst>
        </c:ser>
        <c:ser>
          <c:idx val="2"/>
          <c:order val="2"/>
          <c:tx>
            <c:strRef>
              <c:f>'CONSOLIDADO ENERO '!$B$72</c:f>
              <c:strCache>
                <c:ptCount val="1"/>
                <c:pt idx="0">
                  <c:v>EVALUACIÓN INDEPENDIENTE</c:v>
                </c:pt>
              </c:strCache>
            </c:strRef>
          </c:tx>
          <c:spPr>
            <a:solidFill>
              <a:srgbClr val="A5A5A5"/>
            </a:solidFill>
            <a:ln w="25400">
              <a:noFill/>
            </a:ln>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'!$C$66:$D$69</c:f>
              <c:strCache>
                <c:ptCount val="2"/>
                <c:pt idx="0">
                  <c:v>2023</c:v>
                </c:pt>
                <c:pt idx="1">
                  <c:v>2024</c:v>
                </c:pt>
              </c:strCache>
            </c:strRef>
          </c:cat>
          <c:val>
            <c:numRef>
              <c:f>'CONSOLIDADO ENERO '!$C$72:$D$72</c:f>
              <c:numCache>
                <c:formatCode>General</c:formatCode>
                <c:ptCount val="2"/>
                <c:pt idx="0">
                  <c:v>3</c:v>
                </c:pt>
              </c:numCache>
            </c:numRef>
          </c:val>
          <c:extLst>
            <c:ext xmlns:c16="http://schemas.microsoft.com/office/drawing/2014/chart" uri="{C3380CC4-5D6E-409C-BE32-E72D297353CC}">
              <c16:uniqueId val="{00000002-56BC-49A2-8763-813C6E03AA3F}"/>
            </c:ext>
          </c:extLst>
        </c:ser>
        <c:ser>
          <c:idx val="3"/>
          <c:order val="3"/>
          <c:tx>
            <c:strRef>
              <c:f>'CONSOLIDADO ENERO '!$B$73</c:f>
              <c:strCache>
                <c:ptCount val="1"/>
                <c:pt idx="0">
                  <c:v>GESTIÓN ADMINISTRATIVA</c:v>
                </c:pt>
              </c:strCache>
            </c:strRef>
          </c:tx>
          <c:spPr>
            <a:solidFill>
              <a:srgbClr val="FFC000"/>
            </a:solidFill>
            <a:ln w="25400">
              <a:noFill/>
            </a:ln>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'!$C$66:$D$69</c:f>
              <c:strCache>
                <c:ptCount val="2"/>
                <c:pt idx="0">
                  <c:v>2023</c:v>
                </c:pt>
                <c:pt idx="1">
                  <c:v>2024</c:v>
                </c:pt>
              </c:strCache>
            </c:strRef>
          </c:cat>
          <c:val>
            <c:numRef>
              <c:f>'CONSOLIDADO ENERO '!$C$73:$D$73</c:f>
              <c:numCache>
                <c:formatCode>General</c:formatCode>
                <c:ptCount val="2"/>
                <c:pt idx="0">
                  <c:v>5</c:v>
                </c:pt>
                <c:pt idx="1">
                  <c:v>1</c:v>
                </c:pt>
              </c:numCache>
            </c:numRef>
          </c:val>
          <c:extLst>
            <c:ext xmlns:c16="http://schemas.microsoft.com/office/drawing/2014/chart" uri="{C3380CC4-5D6E-409C-BE32-E72D297353CC}">
              <c16:uniqueId val="{00000003-56BC-49A2-8763-813C6E03AA3F}"/>
            </c:ext>
          </c:extLst>
        </c:ser>
        <c:ser>
          <c:idx val="4"/>
          <c:order val="4"/>
          <c:tx>
            <c:strRef>
              <c:f>'CONSOLIDADO ENERO '!$B$74</c:f>
              <c:strCache>
                <c:ptCount val="1"/>
                <c:pt idx="0">
                  <c:v>GESTIÓN CONTRACTUAL</c:v>
                </c:pt>
              </c:strCache>
            </c:strRef>
          </c:tx>
          <c:spPr>
            <a:solidFill>
              <a:srgbClr val="5B9BD5"/>
            </a:solidFill>
            <a:ln w="25400">
              <a:noFill/>
            </a:ln>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'!$C$66:$D$69</c:f>
              <c:strCache>
                <c:ptCount val="2"/>
                <c:pt idx="0">
                  <c:v>2023</c:v>
                </c:pt>
                <c:pt idx="1">
                  <c:v>2024</c:v>
                </c:pt>
              </c:strCache>
            </c:strRef>
          </c:cat>
          <c:val>
            <c:numRef>
              <c:f>'CONSOLIDADO ENERO '!$C$74:$D$74</c:f>
              <c:numCache>
                <c:formatCode>General</c:formatCode>
                <c:ptCount val="2"/>
                <c:pt idx="0">
                  <c:v>14</c:v>
                </c:pt>
                <c:pt idx="1">
                  <c:v>2</c:v>
                </c:pt>
              </c:numCache>
            </c:numRef>
          </c:val>
          <c:extLst>
            <c:ext xmlns:c16="http://schemas.microsoft.com/office/drawing/2014/chart" uri="{C3380CC4-5D6E-409C-BE32-E72D297353CC}">
              <c16:uniqueId val="{00000004-56BC-49A2-8763-813C6E03AA3F}"/>
            </c:ext>
          </c:extLst>
        </c:ser>
        <c:ser>
          <c:idx val="5"/>
          <c:order val="5"/>
          <c:tx>
            <c:strRef>
              <c:f>'CONSOLIDADO ENERO '!$B$75</c:f>
              <c:strCache>
                <c:ptCount val="1"/>
                <c:pt idx="0">
                  <c:v>GESTIÓN DE LAS COMUNICACIONES</c:v>
                </c:pt>
              </c:strCache>
            </c:strRef>
          </c:tx>
          <c:spPr>
            <a:solidFill>
              <a:srgbClr val="70AD47"/>
            </a:solidFill>
            <a:ln w="25400">
              <a:noFill/>
            </a:ln>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'!$C$66:$D$69</c:f>
              <c:strCache>
                <c:ptCount val="2"/>
                <c:pt idx="0">
                  <c:v>2023</c:v>
                </c:pt>
                <c:pt idx="1">
                  <c:v>2024</c:v>
                </c:pt>
              </c:strCache>
            </c:strRef>
          </c:cat>
          <c:val>
            <c:numRef>
              <c:f>'CONSOLIDADO ENERO '!$C$75:$D$75</c:f>
              <c:numCache>
                <c:formatCode>General</c:formatCode>
                <c:ptCount val="2"/>
                <c:pt idx="0">
                  <c:v>2</c:v>
                </c:pt>
              </c:numCache>
            </c:numRef>
          </c:val>
          <c:extLst>
            <c:ext xmlns:c16="http://schemas.microsoft.com/office/drawing/2014/chart" uri="{C3380CC4-5D6E-409C-BE32-E72D297353CC}">
              <c16:uniqueId val="{00000005-56BC-49A2-8763-813C6E03AA3F}"/>
            </c:ext>
          </c:extLst>
        </c:ser>
        <c:ser>
          <c:idx val="6"/>
          <c:order val="6"/>
          <c:tx>
            <c:strRef>
              <c:f>'CONSOLIDADO ENERO '!$B$76</c:f>
              <c:strCache>
                <c:ptCount val="1"/>
                <c:pt idx="0">
                  <c:v>GESTIÓN DE TIC</c:v>
                </c:pt>
              </c:strCache>
            </c:strRef>
          </c:tx>
          <c:spPr>
            <a:solidFill>
              <a:schemeClr val="accent1">
                <a:lumMod val="60000"/>
              </a:schemeClr>
            </a:solidFill>
            <a:ln>
              <a:noFill/>
            </a:ln>
            <a:effectLst/>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'!$C$66:$D$69</c:f>
              <c:strCache>
                <c:ptCount val="2"/>
                <c:pt idx="0">
                  <c:v>2023</c:v>
                </c:pt>
                <c:pt idx="1">
                  <c:v>2024</c:v>
                </c:pt>
              </c:strCache>
            </c:strRef>
          </c:cat>
          <c:val>
            <c:numRef>
              <c:f>'CONSOLIDADO ENERO '!$C$76:$D$76</c:f>
              <c:numCache>
                <c:formatCode>General</c:formatCode>
                <c:ptCount val="2"/>
                <c:pt idx="0">
                  <c:v>18</c:v>
                </c:pt>
              </c:numCache>
            </c:numRef>
          </c:val>
          <c:extLst>
            <c:ext xmlns:c16="http://schemas.microsoft.com/office/drawing/2014/chart" uri="{C3380CC4-5D6E-409C-BE32-E72D297353CC}">
              <c16:uniqueId val="{00000006-56BC-49A2-8763-813C6E03AA3F}"/>
            </c:ext>
          </c:extLst>
        </c:ser>
        <c:ser>
          <c:idx val="7"/>
          <c:order val="7"/>
          <c:tx>
            <c:strRef>
              <c:f>'CONSOLIDADO ENERO '!$B$77</c:f>
              <c:strCache>
                <c:ptCount val="1"/>
                <c:pt idx="0">
                  <c:v>GESTIÓN DEL TALENTO HUMANO</c:v>
                </c:pt>
              </c:strCache>
            </c:strRef>
          </c:tx>
          <c:spPr>
            <a:solidFill>
              <a:schemeClr val="accent2">
                <a:lumMod val="60000"/>
              </a:schemeClr>
            </a:solidFill>
            <a:ln>
              <a:noFill/>
            </a:ln>
            <a:effectLst/>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'!$C$66:$D$69</c:f>
              <c:strCache>
                <c:ptCount val="2"/>
                <c:pt idx="0">
                  <c:v>2023</c:v>
                </c:pt>
                <c:pt idx="1">
                  <c:v>2024</c:v>
                </c:pt>
              </c:strCache>
            </c:strRef>
          </c:cat>
          <c:val>
            <c:numRef>
              <c:f>'CONSOLIDADO ENERO '!$C$77:$D$77</c:f>
              <c:numCache>
                <c:formatCode>General</c:formatCode>
                <c:ptCount val="2"/>
                <c:pt idx="0">
                  <c:v>7</c:v>
                </c:pt>
                <c:pt idx="1">
                  <c:v>10</c:v>
                </c:pt>
              </c:numCache>
            </c:numRef>
          </c:val>
          <c:extLst>
            <c:ext xmlns:c16="http://schemas.microsoft.com/office/drawing/2014/chart" uri="{C3380CC4-5D6E-409C-BE32-E72D297353CC}">
              <c16:uniqueId val="{00000007-56BC-49A2-8763-813C6E03AA3F}"/>
            </c:ext>
          </c:extLst>
        </c:ser>
        <c:ser>
          <c:idx val="8"/>
          <c:order val="8"/>
          <c:tx>
            <c:strRef>
              <c:f>'CONSOLIDADO ENERO '!$B$78</c:f>
              <c:strCache>
                <c:ptCount val="1"/>
                <c:pt idx="0">
                  <c:v>GESTIÓN DOCUMENTAL</c:v>
                </c:pt>
              </c:strCache>
            </c:strRef>
          </c:tx>
          <c:spPr>
            <a:solidFill>
              <a:schemeClr val="accent3">
                <a:lumMod val="60000"/>
              </a:schemeClr>
            </a:solidFill>
            <a:ln>
              <a:noFill/>
            </a:ln>
            <a:effectLst/>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'!$C$66:$D$69</c:f>
              <c:strCache>
                <c:ptCount val="2"/>
                <c:pt idx="0">
                  <c:v>2023</c:v>
                </c:pt>
                <c:pt idx="1">
                  <c:v>2024</c:v>
                </c:pt>
              </c:strCache>
            </c:strRef>
          </c:cat>
          <c:val>
            <c:numRef>
              <c:f>'CONSOLIDADO ENERO '!$C$78:$D$78</c:f>
              <c:numCache>
                <c:formatCode>General</c:formatCode>
                <c:ptCount val="2"/>
                <c:pt idx="0">
                  <c:v>4</c:v>
                </c:pt>
              </c:numCache>
            </c:numRef>
          </c:val>
          <c:extLst>
            <c:ext xmlns:c16="http://schemas.microsoft.com/office/drawing/2014/chart" uri="{C3380CC4-5D6E-409C-BE32-E72D297353CC}">
              <c16:uniqueId val="{00000008-56BC-49A2-8763-813C6E03AA3F}"/>
            </c:ext>
          </c:extLst>
        </c:ser>
        <c:ser>
          <c:idx val="9"/>
          <c:order val="9"/>
          <c:tx>
            <c:strRef>
              <c:f>'CONSOLIDADO ENERO '!$B$79</c:f>
              <c:strCache>
                <c:ptCount val="1"/>
                <c:pt idx="0">
                  <c:v>GESTIÓN FINANCIERA</c:v>
                </c:pt>
              </c:strCache>
            </c:strRef>
          </c:tx>
          <c:spPr>
            <a:solidFill>
              <a:schemeClr val="accent4">
                <a:lumMod val="60000"/>
              </a:schemeClr>
            </a:solidFill>
            <a:ln>
              <a:noFill/>
            </a:ln>
            <a:effectLst/>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'!$C$66:$D$69</c:f>
              <c:strCache>
                <c:ptCount val="2"/>
                <c:pt idx="0">
                  <c:v>2023</c:v>
                </c:pt>
                <c:pt idx="1">
                  <c:v>2024</c:v>
                </c:pt>
              </c:strCache>
            </c:strRef>
          </c:cat>
          <c:val>
            <c:numRef>
              <c:f>'CONSOLIDADO ENERO '!$C$79:$D$79</c:f>
              <c:numCache>
                <c:formatCode>General</c:formatCode>
                <c:ptCount val="2"/>
                <c:pt idx="0">
                  <c:v>2</c:v>
                </c:pt>
              </c:numCache>
            </c:numRef>
          </c:val>
          <c:extLst>
            <c:ext xmlns:c16="http://schemas.microsoft.com/office/drawing/2014/chart" uri="{C3380CC4-5D6E-409C-BE32-E72D297353CC}">
              <c16:uniqueId val="{00000009-56BC-49A2-8763-813C6E03AA3F}"/>
            </c:ext>
          </c:extLst>
        </c:ser>
        <c:ser>
          <c:idx val="10"/>
          <c:order val="10"/>
          <c:tx>
            <c:strRef>
              <c:f>'CONSOLIDADO ENERO '!$B$80</c:f>
              <c:strCache>
                <c:ptCount val="1"/>
                <c:pt idx="0">
                  <c:v>GESTIÓN JUDICIAL Y EXTRAJUDICIAL DEL DISTRITO CAPITAL</c:v>
                </c:pt>
              </c:strCache>
            </c:strRef>
          </c:tx>
          <c:spPr>
            <a:solidFill>
              <a:schemeClr val="accent5">
                <a:lumMod val="60000"/>
              </a:schemeClr>
            </a:solidFill>
            <a:ln>
              <a:noFill/>
            </a:ln>
            <a:effectLst/>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'!$C$66:$D$69</c:f>
              <c:strCache>
                <c:ptCount val="2"/>
                <c:pt idx="0">
                  <c:v>2023</c:v>
                </c:pt>
                <c:pt idx="1">
                  <c:v>2024</c:v>
                </c:pt>
              </c:strCache>
            </c:strRef>
          </c:cat>
          <c:val>
            <c:numRef>
              <c:f>'CONSOLIDADO ENERO '!$C$80:$D$80</c:f>
              <c:numCache>
                <c:formatCode>General</c:formatCode>
                <c:ptCount val="2"/>
                <c:pt idx="0">
                  <c:v>9</c:v>
                </c:pt>
              </c:numCache>
            </c:numRef>
          </c:val>
          <c:extLst>
            <c:ext xmlns:c16="http://schemas.microsoft.com/office/drawing/2014/chart" uri="{C3380CC4-5D6E-409C-BE32-E72D297353CC}">
              <c16:uniqueId val="{0000000A-56BC-49A2-8763-813C6E03AA3F}"/>
            </c:ext>
          </c:extLst>
        </c:ser>
        <c:ser>
          <c:idx val="11"/>
          <c:order val="11"/>
          <c:tx>
            <c:strRef>
              <c:f>'CONSOLIDADO ENERO '!$B$81</c:f>
              <c:strCache>
                <c:ptCount val="1"/>
                <c:pt idx="0">
                  <c:v>GESTIÓN JURÍDICA DISTRITAL</c:v>
                </c:pt>
              </c:strCache>
            </c:strRef>
          </c:tx>
          <c:spPr>
            <a:solidFill>
              <a:schemeClr val="accent6">
                <a:lumMod val="60000"/>
              </a:schemeClr>
            </a:solidFill>
            <a:ln>
              <a:noFill/>
            </a:ln>
            <a:effectLst/>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'!$C$66:$D$69</c:f>
              <c:strCache>
                <c:ptCount val="2"/>
                <c:pt idx="0">
                  <c:v>2023</c:v>
                </c:pt>
                <c:pt idx="1">
                  <c:v>2024</c:v>
                </c:pt>
              </c:strCache>
            </c:strRef>
          </c:cat>
          <c:val>
            <c:numRef>
              <c:f>'CONSOLIDADO ENERO '!$C$81:$D$81</c:f>
              <c:numCache>
                <c:formatCode>General</c:formatCode>
                <c:ptCount val="2"/>
                <c:pt idx="0">
                  <c:v>9</c:v>
                </c:pt>
              </c:numCache>
            </c:numRef>
          </c:val>
          <c:extLst>
            <c:ext xmlns:c16="http://schemas.microsoft.com/office/drawing/2014/chart" uri="{C3380CC4-5D6E-409C-BE32-E72D297353CC}">
              <c16:uniqueId val="{0000000B-56BC-49A2-8763-813C6E03AA3F}"/>
            </c:ext>
          </c:extLst>
        </c:ser>
        <c:ser>
          <c:idx val="12"/>
          <c:order val="12"/>
          <c:tx>
            <c:strRef>
              <c:f>'CONSOLIDADO ENERO '!$B$82</c:f>
              <c:strCache>
                <c:ptCount val="1"/>
                <c:pt idx="0">
                  <c:v>GESTIÓN NORMATIVA Y CONCEPTUAL</c:v>
                </c:pt>
              </c:strCache>
            </c:strRef>
          </c:tx>
          <c:spPr>
            <a:solidFill>
              <a:schemeClr val="accent1">
                <a:lumMod val="80000"/>
                <a:lumOff val="20000"/>
              </a:schemeClr>
            </a:solidFill>
            <a:ln>
              <a:noFill/>
            </a:ln>
            <a:effectLst/>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'!$C$66:$D$69</c:f>
              <c:strCache>
                <c:ptCount val="2"/>
                <c:pt idx="0">
                  <c:v>2023</c:v>
                </c:pt>
                <c:pt idx="1">
                  <c:v>2024</c:v>
                </c:pt>
              </c:strCache>
            </c:strRef>
          </c:cat>
          <c:val>
            <c:numRef>
              <c:f>'CONSOLIDADO ENERO '!$C$82:$D$82</c:f>
              <c:numCache>
                <c:formatCode>General</c:formatCode>
                <c:ptCount val="2"/>
                <c:pt idx="0">
                  <c:v>2</c:v>
                </c:pt>
              </c:numCache>
            </c:numRef>
          </c:val>
          <c:extLst>
            <c:ext xmlns:c16="http://schemas.microsoft.com/office/drawing/2014/chart" uri="{C3380CC4-5D6E-409C-BE32-E72D297353CC}">
              <c16:uniqueId val="{0000000C-56BC-49A2-8763-813C6E03AA3F}"/>
            </c:ext>
          </c:extLst>
        </c:ser>
        <c:ser>
          <c:idx val="13"/>
          <c:order val="13"/>
          <c:tx>
            <c:strRef>
              <c:f>'CONSOLIDADO ENERO '!$B$83</c:f>
              <c:strCache>
                <c:ptCount val="1"/>
                <c:pt idx="0">
                  <c:v>INSPECCIÓN VIGILANCIA Y CONTROL ESAL</c:v>
                </c:pt>
              </c:strCache>
            </c:strRef>
          </c:tx>
          <c:spPr>
            <a:solidFill>
              <a:schemeClr val="accent2">
                <a:lumMod val="80000"/>
                <a:lumOff val="20000"/>
              </a:schemeClr>
            </a:solidFill>
            <a:ln>
              <a:noFill/>
            </a:ln>
            <a:effectLst/>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'!$C$66:$D$69</c:f>
              <c:strCache>
                <c:ptCount val="2"/>
                <c:pt idx="0">
                  <c:v>2023</c:v>
                </c:pt>
                <c:pt idx="1">
                  <c:v>2024</c:v>
                </c:pt>
              </c:strCache>
            </c:strRef>
          </c:cat>
          <c:val>
            <c:numRef>
              <c:f>'CONSOLIDADO ENERO '!$C$83:$D$83</c:f>
              <c:numCache>
                <c:formatCode>General</c:formatCode>
                <c:ptCount val="2"/>
                <c:pt idx="0">
                  <c:v>11</c:v>
                </c:pt>
              </c:numCache>
            </c:numRef>
          </c:val>
          <c:extLst>
            <c:ext xmlns:c16="http://schemas.microsoft.com/office/drawing/2014/chart" uri="{C3380CC4-5D6E-409C-BE32-E72D297353CC}">
              <c16:uniqueId val="{0000000D-56BC-49A2-8763-813C6E03AA3F}"/>
            </c:ext>
          </c:extLst>
        </c:ser>
        <c:ser>
          <c:idx val="14"/>
          <c:order val="14"/>
          <c:tx>
            <c:strRef>
              <c:f>'CONSOLIDADO ENERO '!$B$84</c:f>
              <c:strCache>
                <c:ptCount val="1"/>
                <c:pt idx="0">
                  <c:v>NOTIFICACIONES</c:v>
                </c:pt>
              </c:strCache>
            </c:strRef>
          </c:tx>
          <c:spPr>
            <a:solidFill>
              <a:schemeClr val="accent3">
                <a:lumMod val="80000"/>
                <a:lumOff val="20000"/>
              </a:schemeClr>
            </a:solidFill>
            <a:ln>
              <a:noFill/>
            </a:ln>
            <a:effectLst/>
          </c:spPr>
          <c:invertIfNegative val="0"/>
          <c:dLbls>
            <c:spPr>
              <a:noFill/>
              <a:ln w="25400">
                <a:noFill/>
              </a:ln>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'CONSOLIDADO ENERO '!$C$66:$D$69</c:f>
              <c:strCache>
                <c:ptCount val="2"/>
                <c:pt idx="0">
                  <c:v>2023</c:v>
                </c:pt>
                <c:pt idx="1">
                  <c:v>2024</c:v>
                </c:pt>
              </c:strCache>
            </c:strRef>
          </c:cat>
          <c:val>
            <c:numRef>
              <c:f>'CONSOLIDADO ENERO '!$C$84:$D$84</c:f>
              <c:numCache>
                <c:formatCode>General</c:formatCode>
                <c:ptCount val="2"/>
                <c:pt idx="0">
                  <c:v>1</c:v>
                </c:pt>
              </c:numCache>
            </c:numRef>
          </c:val>
          <c:extLst>
            <c:ext xmlns:c16="http://schemas.microsoft.com/office/drawing/2014/chart" uri="{C3380CC4-5D6E-409C-BE32-E72D297353CC}">
              <c16:uniqueId val="{0000000E-56BC-49A2-8763-813C6E03AA3F}"/>
            </c:ext>
          </c:extLst>
        </c:ser>
        <c:ser>
          <c:idx val="15"/>
          <c:order val="15"/>
          <c:tx>
            <c:strRef>
              <c:f>'CONSOLIDADO ENERO '!$B$85</c:f>
              <c:strCache>
                <c:ptCount val="1"/>
                <c:pt idx="0">
                  <c:v>PLANEACIÓN Y MEJORA CONTINUA</c:v>
                </c:pt>
              </c:strCache>
            </c:strRef>
          </c:tx>
          <c:invertIfNegative val="0"/>
          <c:cat>
            <c:strRef>
              <c:f>'CONSOLIDADO ENERO '!$C$66:$D$69</c:f>
              <c:strCache>
                <c:ptCount val="2"/>
                <c:pt idx="0">
                  <c:v>2023</c:v>
                </c:pt>
                <c:pt idx="1">
                  <c:v>2024</c:v>
                </c:pt>
              </c:strCache>
            </c:strRef>
          </c:cat>
          <c:val>
            <c:numRef>
              <c:f>'CONSOLIDADO ENERO '!$C$85:$D$85</c:f>
              <c:numCache>
                <c:formatCode>General</c:formatCode>
                <c:ptCount val="2"/>
                <c:pt idx="0">
                  <c:v>30</c:v>
                </c:pt>
                <c:pt idx="1">
                  <c:v>1</c:v>
                </c:pt>
              </c:numCache>
            </c:numRef>
          </c:val>
          <c:extLst>
            <c:ext xmlns:c16="http://schemas.microsoft.com/office/drawing/2014/chart" uri="{C3380CC4-5D6E-409C-BE32-E72D297353CC}">
              <c16:uniqueId val="{0000000F-56BC-49A2-8763-813C6E03AA3F}"/>
            </c:ext>
          </c:extLst>
        </c:ser>
        <c:dLbls>
          <c:showLegendKey val="0"/>
          <c:showVal val="0"/>
          <c:showCatName val="0"/>
          <c:showSerName val="0"/>
          <c:showPercent val="0"/>
          <c:showBubbleSize val="0"/>
        </c:dLbls>
        <c:gapWidth val="219"/>
        <c:overlap val="-27"/>
        <c:axId val="464453071"/>
        <c:axId val="1"/>
      </c:barChart>
      <c:catAx>
        <c:axId val="464453071"/>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ln w="6350">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464453071"/>
        <c:crosses val="autoZero"/>
        <c:crossBetween val="between"/>
      </c:valAx>
      <c:spPr>
        <a:noFill/>
        <a:ln w="25400">
          <a:noFill/>
        </a:ln>
      </c:spPr>
    </c:plotArea>
    <c:legend>
      <c:legendPos val="b"/>
      <c:layout>
        <c:manualLayout>
          <c:xMode val="edge"/>
          <c:yMode val="edge"/>
          <c:x val="9.412430451003994E-3"/>
          <c:y val="0.51525099251494655"/>
          <c:w val="0.91298022529350509"/>
          <c:h val="0.48474900748505345"/>
        </c:manualLayout>
      </c:layout>
      <c:overlay val="0"/>
      <c:spPr>
        <a:noFill/>
        <a:ln w="25400">
          <a:noFill/>
        </a:ln>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solidFill>
      <a:schemeClr val="bg1"/>
    </a:solidFill>
    <a:ln w="9525" cap="flat" cmpd="sng" algn="ctr">
      <a:solidFill>
        <a:schemeClr val="accent1"/>
      </a:solidFill>
      <a:round/>
    </a:ln>
    <a:effectLst/>
  </c:spPr>
  <c:txPr>
    <a:bodyPr/>
    <a:lstStyle/>
    <a:p>
      <a:pPr>
        <a:defRPr/>
      </a:pPr>
      <a:endParaRPr lang="es-CO"/>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0.47703</cdr:x>
      <cdr:y>0.29334</cdr:y>
    </cdr:from>
    <cdr:to>
      <cdr:x>0.55936</cdr:x>
      <cdr:y>0.37875</cdr:y>
    </cdr:to>
    <cdr:sp macro="" textlink="">
      <cdr:nvSpPr>
        <cdr:cNvPr id="2" name="CuadroTexto 1">
          <a:extLst xmlns:a="http://schemas.openxmlformats.org/drawingml/2006/main">
            <a:ext uri="{FF2B5EF4-FFF2-40B4-BE49-F238E27FC236}">
              <a16:creationId xmlns:a16="http://schemas.microsoft.com/office/drawing/2014/main" id="{CDA4576E-2BB2-B25B-363D-F102591BEE28}"/>
            </a:ext>
          </a:extLst>
        </cdr:cNvPr>
        <cdr:cNvSpPr txBox="1"/>
      </cdr:nvSpPr>
      <cdr:spPr>
        <a:xfrm xmlns:a="http://schemas.openxmlformats.org/drawingml/2006/main">
          <a:off x="2267049" y="654289"/>
          <a:ext cx="391249" cy="1905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s-CO" sz="900" dirty="0"/>
            <a:t>12</a:t>
          </a:r>
        </a:p>
      </cdr:txBody>
    </cdr:sp>
  </cdr:relSizeAnchor>
  <cdr:relSizeAnchor xmlns:cdr="http://schemas.openxmlformats.org/drawingml/2006/chartDrawing">
    <cdr:from>
      <cdr:x>0.86543</cdr:x>
      <cdr:y>0.44174</cdr:y>
    </cdr:from>
    <cdr:to>
      <cdr:x>0.93006</cdr:x>
      <cdr:y>0.53142</cdr:y>
    </cdr:to>
    <cdr:sp macro="" textlink="">
      <cdr:nvSpPr>
        <cdr:cNvPr id="5" name="CuadroTexto 4">
          <a:extLst xmlns:a="http://schemas.openxmlformats.org/drawingml/2006/main">
            <a:ext uri="{FF2B5EF4-FFF2-40B4-BE49-F238E27FC236}">
              <a16:creationId xmlns:a16="http://schemas.microsoft.com/office/drawing/2014/main" id="{DFB00F82-2585-E215-F1B5-2B99FF68FFBA}"/>
            </a:ext>
          </a:extLst>
        </cdr:cNvPr>
        <cdr:cNvSpPr txBox="1"/>
      </cdr:nvSpPr>
      <cdr:spPr>
        <a:xfrm xmlns:a="http://schemas.openxmlformats.org/drawingml/2006/main">
          <a:off x="4112851" y="985282"/>
          <a:ext cx="307181" cy="20002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s-CO" sz="900" dirty="0"/>
            <a:t>10</a:t>
          </a:r>
        </a:p>
      </cdr:txBody>
    </cdr:sp>
  </cdr:relSizeAnchor>
  <cdr:relSizeAnchor xmlns:cdr="http://schemas.openxmlformats.org/drawingml/2006/chartDrawing">
    <cdr:from>
      <cdr:x>0.39944</cdr:x>
      <cdr:y>0.54103</cdr:y>
    </cdr:from>
    <cdr:to>
      <cdr:x>0.59185</cdr:x>
      <cdr:y>0.95099</cdr:y>
    </cdr:to>
    <cdr:sp macro="" textlink="">
      <cdr:nvSpPr>
        <cdr:cNvPr id="6" name="CuadroTexto 5">
          <a:extLst xmlns:a="http://schemas.openxmlformats.org/drawingml/2006/main">
            <a:ext uri="{FF2B5EF4-FFF2-40B4-BE49-F238E27FC236}">
              <a16:creationId xmlns:a16="http://schemas.microsoft.com/office/drawing/2014/main" id="{BDA51BD6-D01D-9E51-EFBF-A1EB577DF72E}"/>
            </a:ext>
          </a:extLst>
        </cdr:cNvPr>
        <cdr:cNvSpPr txBox="1"/>
      </cdr:nvSpPr>
      <cdr:spPr>
        <a:xfrm xmlns:a="http://schemas.openxmlformats.org/drawingml/2006/main">
          <a:off x="1898289" y="1206739"/>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s-CO" sz="1100"/>
        </a:p>
      </cdr:txBody>
    </cdr:sp>
  </cdr:relSizeAnchor>
  <cdr:relSizeAnchor xmlns:cdr="http://schemas.openxmlformats.org/drawingml/2006/chartDrawing">
    <cdr:from>
      <cdr:x>0.3834</cdr:x>
      <cdr:y>0.52395</cdr:y>
    </cdr:from>
    <cdr:to>
      <cdr:x>0.429</cdr:x>
      <cdr:y>0.61043</cdr:y>
    </cdr:to>
    <cdr:sp macro="" textlink="">
      <cdr:nvSpPr>
        <cdr:cNvPr id="7" name="CuadroTexto 6">
          <a:extLst xmlns:a="http://schemas.openxmlformats.org/drawingml/2006/main">
            <a:ext uri="{FF2B5EF4-FFF2-40B4-BE49-F238E27FC236}">
              <a16:creationId xmlns:a16="http://schemas.microsoft.com/office/drawing/2014/main" id="{B8087160-3EE2-56BF-7003-7524B97807EA}"/>
            </a:ext>
          </a:extLst>
        </cdr:cNvPr>
        <cdr:cNvSpPr txBox="1"/>
      </cdr:nvSpPr>
      <cdr:spPr>
        <a:xfrm xmlns:a="http://schemas.openxmlformats.org/drawingml/2006/main">
          <a:off x="1822088" y="1168639"/>
          <a:ext cx="216694" cy="19288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s-CO" sz="900" dirty="0"/>
            <a:t>1</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915686-1975-2BCD-0ABE-29A6DAF3CAC1}"/>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CO"/>
          </a:p>
        </p:txBody>
      </p:sp>
      <p:sp>
        <p:nvSpPr>
          <p:cNvPr id="3" name="Subtítulo 2">
            <a:extLst>
              <a:ext uri="{FF2B5EF4-FFF2-40B4-BE49-F238E27FC236}">
                <a16:creationId xmlns:a16="http://schemas.microsoft.com/office/drawing/2014/main" id="{DF295522-B5A0-6369-A560-3E3E29E00F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CO"/>
          </a:p>
        </p:txBody>
      </p:sp>
      <p:sp>
        <p:nvSpPr>
          <p:cNvPr id="4" name="Marcador de fecha 3">
            <a:extLst>
              <a:ext uri="{FF2B5EF4-FFF2-40B4-BE49-F238E27FC236}">
                <a16:creationId xmlns:a16="http://schemas.microsoft.com/office/drawing/2014/main" id="{9027F76A-B449-9141-2082-C3587C646A9D}"/>
              </a:ext>
            </a:extLst>
          </p:cNvPr>
          <p:cNvSpPr>
            <a:spLocks noGrp="1"/>
          </p:cNvSpPr>
          <p:nvPr>
            <p:ph type="dt" sz="half" idx="10"/>
          </p:nvPr>
        </p:nvSpPr>
        <p:spPr/>
        <p:txBody>
          <a:bodyPr/>
          <a:lstStyle/>
          <a:p>
            <a:fld id="{65B7F4FC-9575-4082-8478-8DB936729329}" type="datetimeFigureOut">
              <a:rPr lang="es-CO" smtClean="0"/>
              <a:t>2/02/2024</a:t>
            </a:fld>
            <a:endParaRPr lang="es-CO"/>
          </a:p>
        </p:txBody>
      </p:sp>
      <p:sp>
        <p:nvSpPr>
          <p:cNvPr id="5" name="Marcador de pie de página 4">
            <a:extLst>
              <a:ext uri="{FF2B5EF4-FFF2-40B4-BE49-F238E27FC236}">
                <a16:creationId xmlns:a16="http://schemas.microsoft.com/office/drawing/2014/main" id="{6DB8D9FF-BB5E-C772-67ED-3B7CE4C12048}"/>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3B043761-888F-734F-4CBB-B9D8CA27FB28}"/>
              </a:ext>
            </a:extLst>
          </p:cNvPr>
          <p:cNvSpPr>
            <a:spLocks noGrp="1"/>
          </p:cNvSpPr>
          <p:nvPr>
            <p:ph type="sldNum" sz="quarter" idx="12"/>
          </p:nvPr>
        </p:nvSpPr>
        <p:spPr/>
        <p:txBody>
          <a:bodyPr/>
          <a:lstStyle/>
          <a:p>
            <a:fld id="{76A3F866-4D3C-4DC4-91BA-F17EAFB3B82B}" type="slidenum">
              <a:rPr lang="es-CO" smtClean="0"/>
              <a:t>‹Nº›</a:t>
            </a:fld>
            <a:endParaRPr lang="es-CO"/>
          </a:p>
        </p:txBody>
      </p:sp>
    </p:spTree>
    <p:extLst>
      <p:ext uri="{BB962C8B-B14F-4D97-AF65-F5344CB8AC3E}">
        <p14:creationId xmlns:p14="http://schemas.microsoft.com/office/powerpoint/2010/main" val="1373929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199E92-FD16-9907-BA53-F0E073758FA4}"/>
              </a:ext>
            </a:extLst>
          </p:cNvPr>
          <p:cNvSpPr>
            <a:spLocks noGrp="1"/>
          </p:cNvSpPr>
          <p:nvPr>
            <p:ph type="title"/>
          </p:nvPr>
        </p:nvSpPr>
        <p:spPr/>
        <p:txBody>
          <a:bodyPr/>
          <a:lstStyle/>
          <a:p>
            <a:r>
              <a:rPr lang="es-MX"/>
              <a:t>Haz clic para modificar el estilo de título del patrón</a:t>
            </a:r>
            <a:endParaRPr lang="es-CO"/>
          </a:p>
        </p:txBody>
      </p:sp>
      <p:sp>
        <p:nvSpPr>
          <p:cNvPr id="3" name="Marcador de texto vertical 2">
            <a:extLst>
              <a:ext uri="{FF2B5EF4-FFF2-40B4-BE49-F238E27FC236}">
                <a16:creationId xmlns:a16="http://schemas.microsoft.com/office/drawing/2014/main" id="{9B84E28D-33F3-EF8A-04D5-3F313832EFC5}"/>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fecha 3">
            <a:extLst>
              <a:ext uri="{FF2B5EF4-FFF2-40B4-BE49-F238E27FC236}">
                <a16:creationId xmlns:a16="http://schemas.microsoft.com/office/drawing/2014/main" id="{A8E1D0B9-D96D-FA15-AA50-978C7C6996B1}"/>
              </a:ext>
            </a:extLst>
          </p:cNvPr>
          <p:cNvSpPr>
            <a:spLocks noGrp="1"/>
          </p:cNvSpPr>
          <p:nvPr>
            <p:ph type="dt" sz="half" idx="10"/>
          </p:nvPr>
        </p:nvSpPr>
        <p:spPr/>
        <p:txBody>
          <a:bodyPr/>
          <a:lstStyle/>
          <a:p>
            <a:fld id="{65B7F4FC-9575-4082-8478-8DB936729329}" type="datetimeFigureOut">
              <a:rPr lang="es-CO" smtClean="0"/>
              <a:t>2/02/2024</a:t>
            </a:fld>
            <a:endParaRPr lang="es-CO"/>
          </a:p>
        </p:txBody>
      </p:sp>
      <p:sp>
        <p:nvSpPr>
          <p:cNvPr id="5" name="Marcador de pie de página 4">
            <a:extLst>
              <a:ext uri="{FF2B5EF4-FFF2-40B4-BE49-F238E27FC236}">
                <a16:creationId xmlns:a16="http://schemas.microsoft.com/office/drawing/2014/main" id="{6E707CD7-0535-D1E6-AD77-6857592922CF}"/>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6ABE94F0-7579-6682-7083-6ECCA99ECA8E}"/>
              </a:ext>
            </a:extLst>
          </p:cNvPr>
          <p:cNvSpPr>
            <a:spLocks noGrp="1"/>
          </p:cNvSpPr>
          <p:nvPr>
            <p:ph type="sldNum" sz="quarter" idx="12"/>
          </p:nvPr>
        </p:nvSpPr>
        <p:spPr/>
        <p:txBody>
          <a:bodyPr/>
          <a:lstStyle/>
          <a:p>
            <a:fld id="{76A3F866-4D3C-4DC4-91BA-F17EAFB3B82B}" type="slidenum">
              <a:rPr lang="es-CO" smtClean="0"/>
              <a:t>‹Nº›</a:t>
            </a:fld>
            <a:endParaRPr lang="es-CO"/>
          </a:p>
        </p:txBody>
      </p:sp>
    </p:spTree>
    <p:extLst>
      <p:ext uri="{BB962C8B-B14F-4D97-AF65-F5344CB8AC3E}">
        <p14:creationId xmlns:p14="http://schemas.microsoft.com/office/powerpoint/2010/main" val="3241282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C5B7292-E3B0-9C54-3FE8-82B1D7C451D0}"/>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CO"/>
          </a:p>
        </p:txBody>
      </p:sp>
      <p:sp>
        <p:nvSpPr>
          <p:cNvPr id="3" name="Marcador de texto vertical 2">
            <a:extLst>
              <a:ext uri="{FF2B5EF4-FFF2-40B4-BE49-F238E27FC236}">
                <a16:creationId xmlns:a16="http://schemas.microsoft.com/office/drawing/2014/main" id="{F8E50613-BF91-4C41-C814-7B1625A3E9F5}"/>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fecha 3">
            <a:extLst>
              <a:ext uri="{FF2B5EF4-FFF2-40B4-BE49-F238E27FC236}">
                <a16:creationId xmlns:a16="http://schemas.microsoft.com/office/drawing/2014/main" id="{E939C7E4-48FF-A74E-6527-62EBCAA009A2}"/>
              </a:ext>
            </a:extLst>
          </p:cNvPr>
          <p:cNvSpPr>
            <a:spLocks noGrp="1"/>
          </p:cNvSpPr>
          <p:nvPr>
            <p:ph type="dt" sz="half" idx="10"/>
          </p:nvPr>
        </p:nvSpPr>
        <p:spPr/>
        <p:txBody>
          <a:bodyPr/>
          <a:lstStyle/>
          <a:p>
            <a:fld id="{65B7F4FC-9575-4082-8478-8DB936729329}" type="datetimeFigureOut">
              <a:rPr lang="es-CO" smtClean="0"/>
              <a:t>2/02/2024</a:t>
            </a:fld>
            <a:endParaRPr lang="es-CO"/>
          </a:p>
        </p:txBody>
      </p:sp>
      <p:sp>
        <p:nvSpPr>
          <p:cNvPr id="5" name="Marcador de pie de página 4">
            <a:extLst>
              <a:ext uri="{FF2B5EF4-FFF2-40B4-BE49-F238E27FC236}">
                <a16:creationId xmlns:a16="http://schemas.microsoft.com/office/drawing/2014/main" id="{59356D63-06B6-C0AB-014C-AF779346948C}"/>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CC4AB2F0-186F-65FF-1B6A-E8B71C508EF0}"/>
              </a:ext>
            </a:extLst>
          </p:cNvPr>
          <p:cNvSpPr>
            <a:spLocks noGrp="1"/>
          </p:cNvSpPr>
          <p:nvPr>
            <p:ph type="sldNum" sz="quarter" idx="12"/>
          </p:nvPr>
        </p:nvSpPr>
        <p:spPr/>
        <p:txBody>
          <a:bodyPr/>
          <a:lstStyle/>
          <a:p>
            <a:fld id="{76A3F866-4D3C-4DC4-91BA-F17EAFB3B82B}" type="slidenum">
              <a:rPr lang="es-CO" smtClean="0"/>
              <a:t>‹Nº›</a:t>
            </a:fld>
            <a:endParaRPr lang="es-CO"/>
          </a:p>
        </p:txBody>
      </p:sp>
    </p:spTree>
    <p:extLst>
      <p:ext uri="{BB962C8B-B14F-4D97-AF65-F5344CB8AC3E}">
        <p14:creationId xmlns:p14="http://schemas.microsoft.com/office/powerpoint/2010/main" val="2030284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C01A62-2F7D-4532-D4B2-E86D92BFD51A}"/>
              </a:ext>
            </a:extLst>
          </p:cNvPr>
          <p:cNvSpPr>
            <a:spLocks noGrp="1"/>
          </p:cNvSpPr>
          <p:nvPr>
            <p:ph type="title"/>
          </p:nvPr>
        </p:nvSpPr>
        <p:spPr/>
        <p:txBody>
          <a:bodyPr/>
          <a:lstStyle/>
          <a:p>
            <a:r>
              <a:rPr lang="es-MX"/>
              <a:t>Haz clic para modificar el estilo de título del patrón</a:t>
            </a:r>
            <a:endParaRPr lang="es-CO"/>
          </a:p>
        </p:txBody>
      </p:sp>
      <p:sp>
        <p:nvSpPr>
          <p:cNvPr id="3" name="Marcador de contenido 2">
            <a:extLst>
              <a:ext uri="{FF2B5EF4-FFF2-40B4-BE49-F238E27FC236}">
                <a16:creationId xmlns:a16="http://schemas.microsoft.com/office/drawing/2014/main" id="{0782F56B-D5AE-39B3-E36E-23139090EA1E}"/>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fecha 3">
            <a:extLst>
              <a:ext uri="{FF2B5EF4-FFF2-40B4-BE49-F238E27FC236}">
                <a16:creationId xmlns:a16="http://schemas.microsoft.com/office/drawing/2014/main" id="{79DD8A49-7A49-664F-CA00-A8A49C05EB49}"/>
              </a:ext>
            </a:extLst>
          </p:cNvPr>
          <p:cNvSpPr>
            <a:spLocks noGrp="1"/>
          </p:cNvSpPr>
          <p:nvPr>
            <p:ph type="dt" sz="half" idx="10"/>
          </p:nvPr>
        </p:nvSpPr>
        <p:spPr/>
        <p:txBody>
          <a:bodyPr/>
          <a:lstStyle/>
          <a:p>
            <a:fld id="{65B7F4FC-9575-4082-8478-8DB936729329}" type="datetimeFigureOut">
              <a:rPr lang="es-CO" smtClean="0"/>
              <a:t>2/02/2024</a:t>
            </a:fld>
            <a:endParaRPr lang="es-CO"/>
          </a:p>
        </p:txBody>
      </p:sp>
      <p:sp>
        <p:nvSpPr>
          <p:cNvPr id="5" name="Marcador de pie de página 4">
            <a:extLst>
              <a:ext uri="{FF2B5EF4-FFF2-40B4-BE49-F238E27FC236}">
                <a16:creationId xmlns:a16="http://schemas.microsoft.com/office/drawing/2014/main" id="{1EADEAA6-50AD-0595-A055-1258C46CA225}"/>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F3194136-79F7-A01B-205B-651B2A0C6B6B}"/>
              </a:ext>
            </a:extLst>
          </p:cNvPr>
          <p:cNvSpPr>
            <a:spLocks noGrp="1"/>
          </p:cNvSpPr>
          <p:nvPr>
            <p:ph type="sldNum" sz="quarter" idx="12"/>
          </p:nvPr>
        </p:nvSpPr>
        <p:spPr/>
        <p:txBody>
          <a:bodyPr/>
          <a:lstStyle/>
          <a:p>
            <a:fld id="{76A3F866-4D3C-4DC4-91BA-F17EAFB3B82B}" type="slidenum">
              <a:rPr lang="es-CO" smtClean="0"/>
              <a:t>‹Nº›</a:t>
            </a:fld>
            <a:endParaRPr lang="es-CO"/>
          </a:p>
        </p:txBody>
      </p:sp>
    </p:spTree>
    <p:extLst>
      <p:ext uri="{BB962C8B-B14F-4D97-AF65-F5344CB8AC3E}">
        <p14:creationId xmlns:p14="http://schemas.microsoft.com/office/powerpoint/2010/main" val="4220873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E9062B-238B-E857-0836-F6B11C7D0EB6}"/>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CO"/>
          </a:p>
        </p:txBody>
      </p:sp>
      <p:sp>
        <p:nvSpPr>
          <p:cNvPr id="3" name="Marcador de texto 2">
            <a:extLst>
              <a:ext uri="{FF2B5EF4-FFF2-40B4-BE49-F238E27FC236}">
                <a16:creationId xmlns:a16="http://schemas.microsoft.com/office/drawing/2014/main" id="{1A8A7C23-7C87-B300-FE2C-A3C332344B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F60F6D08-DEBC-23AC-D588-163E232F8F27}"/>
              </a:ext>
            </a:extLst>
          </p:cNvPr>
          <p:cNvSpPr>
            <a:spLocks noGrp="1"/>
          </p:cNvSpPr>
          <p:nvPr>
            <p:ph type="dt" sz="half" idx="10"/>
          </p:nvPr>
        </p:nvSpPr>
        <p:spPr/>
        <p:txBody>
          <a:bodyPr/>
          <a:lstStyle/>
          <a:p>
            <a:fld id="{65B7F4FC-9575-4082-8478-8DB936729329}" type="datetimeFigureOut">
              <a:rPr lang="es-CO" smtClean="0"/>
              <a:t>2/02/2024</a:t>
            </a:fld>
            <a:endParaRPr lang="es-CO"/>
          </a:p>
        </p:txBody>
      </p:sp>
      <p:sp>
        <p:nvSpPr>
          <p:cNvPr id="5" name="Marcador de pie de página 4">
            <a:extLst>
              <a:ext uri="{FF2B5EF4-FFF2-40B4-BE49-F238E27FC236}">
                <a16:creationId xmlns:a16="http://schemas.microsoft.com/office/drawing/2014/main" id="{E208F254-5632-95C5-1D79-2D99925B31D9}"/>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E1A28286-E3D1-5924-EA33-75D880AE30BF}"/>
              </a:ext>
            </a:extLst>
          </p:cNvPr>
          <p:cNvSpPr>
            <a:spLocks noGrp="1"/>
          </p:cNvSpPr>
          <p:nvPr>
            <p:ph type="sldNum" sz="quarter" idx="12"/>
          </p:nvPr>
        </p:nvSpPr>
        <p:spPr/>
        <p:txBody>
          <a:bodyPr/>
          <a:lstStyle/>
          <a:p>
            <a:fld id="{76A3F866-4D3C-4DC4-91BA-F17EAFB3B82B}" type="slidenum">
              <a:rPr lang="es-CO" smtClean="0"/>
              <a:t>‹Nº›</a:t>
            </a:fld>
            <a:endParaRPr lang="es-CO"/>
          </a:p>
        </p:txBody>
      </p:sp>
    </p:spTree>
    <p:extLst>
      <p:ext uri="{BB962C8B-B14F-4D97-AF65-F5344CB8AC3E}">
        <p14:creationId xmlns:p14="http://schemas.microsoft.com/office/powerpoint/2010/main" val="1037093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C8250D-F7CF-FE77-BD8B-A8E3ABEA6D19}"/>
              </a:ext>
            </a:extLst>
          </p:cNvPr>
          <p:cNvSpPr>
            <a:spLocks noGrp="1"/>
          </p:cNvSpPr>
          <p:nvPr>
            <p:ph type="title"/>
          </p:nvPr>
        </p:nvSpPr>
        <p:spPr/>
        <p:txBody>
          <a:bodyPr/>
          <a:lstStyle/>
          <a:p>
            <a:r>
              <a:rPr lang="es-MX"/>
              <a:t>Haz clic para modificar el estilo de título del patrón</a:t>
            </a:r>
            <a:endParaRPr lang="es-CO"/>
          </a:p>
        </p:txBody>
      </p:sp>
      <p:sp>
        <p:nvSpPr>
          <p:cNvPr id="3" name="Marcador de contenido 2">
            <a:extLst>
              <a:ext uri="{FF2B5EF4-FFF2-40B4-BE49-F238E27FC236}">
                <a16:creationId xmlns:a16="http://schemas.microsoft.com/office/drawing/2014/main" id="{8BAB4340-B831-DE6D-890E-C109A45233F9}"/>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contenido 3">
            <a:extLst>
              <a:ext uri="{FF2B5EF4-FFF2-40B4-BE49-F238E27FC236}">
                <a16:creationId xmlns:a16="http://schemas.microsoft.com/office/drawing/2014/main" id="{9DA9FAE7-B01A-9DE2-0824-01311F688A34}"/>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5" name="Marcador de fecha 4">
            <a:extLst>
              <a:ext uri="{FF2B5EF4-FFF2-40B4-BE49-F238E27FC236}">
                <a16:creationId xmlns:a16="http://schemas.microsoft.com/office/drawing/2014/main" id="{931886E6-9546-8F96-036A-ED28B9F9AE28}"/>
              </a:ext>
            </a:extLst>
          </p:cNvPr>
          <p:cNvSpPr>
            <a:spLocks noGrp="1"/>
          </p:cNvSpPr>
          <p:nvPr>
            <p:ph type="dt" sz="half" idx="10"/>
          </p:nvPr>
        </p:nvSpPr>
        <p:spPr/>
        <p:txBody>
          <a:bodyPr/>
          <a:lstStyle/>
          <a:p>
            <a:fld id="{65B7F4FC-9575-4082-8478-8DB936729329}" type="datetimeFigureOut">
              <a:rPr lang="es-CO" smtClean="0"/>
              <a:t>2/02/2024</a:t>
            </a:fld>
            <a:endParaRPr lang="es-CO"/>
          </a:p>
        </p:txBody>
      </p:sp>
      <p:sp>
        <p:nvSpPr>
          <p:cNvPr id="6" name="Marcador de pie de página 5">
            <a:extLst>
              <a:ext uri="{FF2B5EF4-FFF2-40B4-BE49-F238E27FC236}">
                <a16:creationId xmlns:a16="http://schemas.microsoft.com/office/drawing/2014/main" id="{6223C698-8686-E42E-10B8-0A7352570CD2}"/>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36C13694-2B8D-AD72-E1E8-D80281975AF6}"/>
              </a:ext>
            </a:extLst>
          </p:cNvPr>
          <p:cNvSpPr>
            <a:spLocks noGrp="1"/>
          </p:cNvSpPr>
          <p:nvPr>
            <p:ph type="sldNum" sz="quarter" idx="12"/>
          </p:nvPr>
        </p:nvSpPr>
        <p:spPr/>
        <p:txBody>
          <a:bodyPr/>
          <a:lstStyle/>
          <a:p>
            <a:fld id="{76A3F866-4D3C-4DC4-91BA-F17EAFB3B82B}" type="slidenum">
              <a:rPr lang="es-CO" smtClean="0"/>
              <a:t>‹Nº›</a:t>
            </a:fld>
            <a:endParaRPr lang="es-CO"/>
          </a:p>
        </p:txBody>
      </p:sp>
    </p:spTree>
    <p:extLst>
      <p:ext uri="{BB962C8B-B14F-4D97-AF65-F5344CB8AC3E}">
        <p14:creationId xmlns:p14="http://schemas.microsoft.com/office/powerpoint/2010/main" val="937828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866D7F-AAC1-3CC7-BA82-A985FE5152A7}"/>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CO"/>
          </a:p>
        </p:txBody>
      </p:sp>
      <p:sp>
        <p:nvSpPr>
          <p:cNvPr id="3" name="Marcador de texto 2">
            <a:extLst>
              <a:ext uri="{FF2B5EF4-FFF2-40B4-BE49-F238E27FC236}">
                <a16:creationId xmlns:a16="http://schemas.microsoft.com/office/drawing/2014/main" id="{568DB558-7CC2-1681-38B5-A681255754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6850312D-56B7-92D9-1144-DB790D939BA6}"/>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5" name="Marcador de texto 4">
            <a:extLst>
              <a:ext uri="{FF2B5EF4-FFF2-40B4-BE49-F238E27FC236}">
                <a16:creationId xmlns:a16="http://schemas.microsoft.com/office/drawing/2014/main" id="{983B7952-DDDE-6A4F-9D61-5234C17284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5403D2C5-44F8-29BE-8B37-0181708B5EE2}"/>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7" name="Marcador de fecha 6">
            <a:extLst>
              <a:ext uri="{FF2B5EF4-FFF2-40B4-BE49-F238E27FC236}">
                <a16:creationId xmlns:a16="http://schemas.microsoft.com/office/drawing/2014/main" id="{F2FB23AD-1B23-49F5-DCD2-320714A284C5}"/>
              </a:ext>
            </a:extLst>
          </p:cNvPr>
          <p:cNvSpPr>
            <a:spLocks noGrp="1"/>
          </p:cNvSpPr>
          <p:nvPr>
            <p:ph type="dt" sz="half" idx="10"/>
          </p:nvPr>
        </p:nvSpPr>
        <p:spPr/>
        <p:txBody>
          <a:bodyPr/>
          <a:lstStyle/>
          <a:p>
            <a:fld id="{65B7F4FC-9575-4082-8478-8DB936729329}" type="datetimeFigureOut">
              <a:rPr lang="es-CO" smtClean="0"/>
              <a:t>2/02/2024</a:t>
            </a:fld>
            <a:endParaRPr lang="es-CO"/>
          </a:p>
        </p:txBody>
      </p:sp>
      <p:sp>
        <p:nvSpPr>
          <p:cNvPr id="8" name="Marcador de pie de página 7">
            <a:extLst>
              <a:ext uri="{FF2B5EF4-FFF2-40B4-BE49-F238E27FC236}">
                <a16:creationId xmlns:a16="http://schemas.microsoft.com/office/drawing/2014/main" id="{65FE3CAB-081D-B6CC-5ED9-6B6A5C5E871C}"/>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1050B79D-94F6-92FC-F91A-C33EBDBAF6C4}"/>
              </a:ext>
            </a:extLst>
          </p:cNvPr>
          <p:cNvSpPr>
            <a:spLocks noGrp="1"/>
          </p:cNvSpPr>
          <p:nvPr>
            <p:ph type="sldNum" sz="quarter" idx="12"/>
          </p:nvPr>
        </p:nvSpPr>
        <p:spPr/>
        <p:txBody>
          <a:bodyPr/>
          <a:lstStyle/>
          <a:p>
            <a:fld id="{76A3F866-4D3C-4DC4-91BA-F17EAFB3B82B}" type="slidenum">
              <a:rPr lang="es-CO" smtClean="0"/>
              <a:t>‹Nº›</a:t>
            </a:fld>
            <a:endParaRPr lang="es-CO"/>
          </a:p>
        </p:txBody>
      </p:sp>
    </p:spTree>
    <p:extLst>
      <p:ext uri="{BB962C8B-B14F-4D97-AF65-F5344CB8AC3E}">
        <p14:creationId xmlns:p14="http://schemas.microsoft.com/office/powerpoint/2010/main" val="463094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A9E7F4-795A-33B6-2DE6-B7772611D948}"/>
              </a:ext>
            </a:extLst>
          </p:cNvPr>
          <p:cNvSpPr>
            <a:spLocks noGrp="1"/>
          </p:cNvSpPr>
          <p:nvPr>
            <p:ph type="title"/>
          </p:nvPr>
        </p:nvSpPr>
        <p:spPr/>
        <p:txBody>
          <a:bodyPr/>
          <a:lstStyle/>
          <a:p>
            <a:r>
              <a:rPr lang="es-MX"/>
              <a:t>Haz clic para modificar el estilo de título del patrón</a:t>
            </a:r>
            <a:endParaRPr lang="es-CO"/>
          </a:p>
        </p:txBody>
      </p:sp>
      <p:sp>
        <p:nvSpPr>
          <p:cNvPr id="3" name="Marcador de fecha 2">
            <a:extLst>
              <a:ext uri="{FF2B5EF4-FFF2-40B4-BE49-F238E27FC236}">
                <a16:creationId xmlns:a16="http://schemas.microsoft.com/office/drawing/2014/main" id="{7F70403C-90DB-A735-A5F7-FF90D7439BDF}"/>
              </a:ext>
            </a:extLst>
          </p:cNvPr>
          <p:cNvSpPr>
            <a:spLocks noGrp="1"/>
          </p:cNvSpPr>
          <p:nvPr>
            <p:ph type="dt" sz="half" idx="10"/>
          </p:nvPr>
        </p:nvSpPr>
        <p:spPr/>
        <p:txBody>
          <a:bodyPr/>
          <a:lstStyle/>
          <a:p>
            <a:fld id="{65B7F4FC-9575-4082-8478-8DB936729329}" type="datetimeFigureOut">
              <a:rPr lang="es-CO" smtClean="0"/>
              <a:t>2/02/2024</a:t>
            </a:fld>
            <a:endParaRPr lang="es-CO"/>
          </a:p>
        </p:txBody>
      </p:sp>
      <p:sp>
        <p:nvSpPr>
          <p:cNvPr id="4" name="Marcador de pie de página 3">
            <a:extLst>
              <a:ext uri="{FF2B5EF4-FFF2-40B4-BE49-F238E27FC236}">
                <a16:creationId xmlns:a16="http://schemas.microsoft.com/office/drawing/2014/main" id="{D9BDD408-8869-0E2F-B394-9945DD8AD860}"/>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7ED7AFE3-CC60-A40B-7AF8-3CAC4CB43C39}"/>
              </a:ext>
            </a:extLst>
          </p:cNvPr>
          <p:cNvSpPr>
            <a:spLocks noGrp="1"/>
          </p:cNvSpPr>
          <p:nvPr>
            <p:ph type="sldNum" sz="quarter" idx="12"/>
          </p:nvPr>
        </p:nvSpPr>
        <p:spPr/>
        <p:txBody>
          <a:bodyPr/>
          <a:lstStyle/>
          <a:p>
            <a:fld id="{76A3F866-4D3C-4DC4-91BA-F17EAFB3B82B}" type="slidenum">
              <a:rPr lang="es-CO" smtClean="0"/>
              <a:t>‹Nº›</a:t>
            </a:fld>
            <a:endParaRPr lang="es-CO"/>
          </a:p>
        </p:txBody>
      </p:sp>
    </p:spTree>
    <p:extLst>
      <p:ext uri="{BB962C8B-B14F-4D97-AF65-F5344CB8AC3E}">
        <p14:creationId xmlns:p14="http://schemas.microsoft.com/office/powerpoint/2010/main" val="2596476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ABF9B53-5603-49F6-C0EC-91290ACD0C98}"/>
              </a:ext>
            </a:extLst>
          </p:cNvPr>
          <p:cNvSpPr>
            <a:spLocks noGrp="1"/>
          </p:cNvSpPr>
          <p:nvPr>
            <p:ph type="dt" sz="half" idx="10"/>
          </p:nvPr>
        </p:nvSpPr>
        <p:spPr/>
        <p:txBody>
          <a:bodyPr/>
          <a:lstStyle/>
          <a:p>
            <a:fld id="{65B7F4FC-9575-4082-8478-8DB936729329}" type="datetimeFigureOut">
              <a:rPr lang="es-CO" smtClean="0"/>
              <a:t>2/02/2024</a:t>
            </a:fld>
            <a:endParaRPr lang="es-CO"/>
          </a:p>
        </p:txBody>
      </p:sp>
      <p:sp>
        <p:nvSpPr>
          <p:cNvPr id="3" name="Marcador de pie de página 2">
            <a:extLst>
              <a:ext uri="{FF2B5EF4-FFF2-40B4-BE49-F238E27FC236}">
                <a16:creationId xmlns:a16="http://schemas.microsoft.com/office/drawing/2014/main" id="{B8FCCBF5-4137-2113-3137-A77C50A68DEF}"/>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8268EE75-6907-26E1-6834-B7FC5173B619}"/>
              </a:ext>
            </a:extLst>
          </p:cNvPr>
          <p:cNvSpPr>
            <a:spLocks noGrp="1"/>
          </p:cNvSpPr>
          <p:nvPr>
            <p:ph type="sldNum" sz="quarter" idx="12"/>
          </p:nvPr>
        </p:nvSpPr>
        <p:spPr/>
        <p:txBody>
          <a:bodyPr/>
          <a:lstStyle/>
          <a:p>
            <a:fld id="{76A3F866-4D3C-4DC4-91BA-F17EAFB3B82B}" type="slidenum">
              <a:rPr lang="es-CO" smtClean="0"/>
              <a:t>‹Nº›</a:t>
            </a:fld>
            <a:endParaRPr lang="es-CO"/>
          </a:p>
        </p:txBody>
      </p:sp>
    </p:spTree>
    <p:extLst>
      <p:ext uri="{BB962C8B-B14F-4D97-AF65-F5344CB8AC3E}">
        <p14:creationId xmlns:p14="http://schemas.microsoft.com/office/powerpoint/2010/main" val="341614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AA272D-2E1A-09D1-33C3-7119FCD7AA28}"/>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CO"/>
          </a:p>
        </p:txBody>
      </p:sp>
      <p:sp>
        <p:nvSpPr>
          <p:cNvPr id="3" name="Marcador de contenido 2">
            <a:extLst>
              <a:ext uri="{FF2B5EF4-FFF2-40B4-BE49-F238E27FC236}">
                <a16:creationId xmlns:a16="http://schemas.microsoft.com/office/drawing/2014/main" id="{4BA3B67D-3101-1954-FAFA-1761667676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texto 3">
            <a:extLst>
              <a:ext uri="{FF2B5EF4-FFF2-40B4-BE49-F238E27FC236}">
                <a16:creationId xmlns:a16="http://schemas.microsoft.com/office/drawing/2014/main" id="{35BDBEEE-5AA1-9E70-01E6-5ED23B5F15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427A7717-7881-D884-94FF-67FD255F5B4A}"/>
              </a:ext>
            </a:extLst>
          </p:cNvPr>
          <p:cNvSpPr>
            <a:spLocks noGrp="1"/>
          </p:cNvSpPr>
          <p:nvPr>
            <p:ph type="dt" sz="half" idx="10"/>
          </p:nvPr>
        </p:nvSpPr>
        <p:spPr/>
        <p:txBody>
          <a:bodyPr/>
          <a:lstStyle/>
          <a:p>
            <a:fld id="{65B7F4FC-9575-4082-8478-8DB936729329}" type="datetimeFigureOut">
              <a:rPr lang="es-CO" smtClean="0"/>
              <a:t>2/02/2024</a:t>
            </a:fld>
            <a:endParaRPr lang="es-CO"/>
          </a:p>
        </p:txBody>
      </p:sp>
      <p:sp>
        <p:nvSpPr>
          <p:cNvPr id="6" name="Marcador de pie de página 5">
            <a:extLst>
              <a:ext uri="{FF2B5EF4-FFF2-40B4-BE49-F238E27FC236}">
                <a16:creationId xmlns:a16="http://schemas.microsoft.com/office/drawing/2014/main" id="{71C804F3-AB0D-12E8-CF8E-751368FA031D}"/>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983017D5-0723-4B64-1573-CB37AC6278C9}"/>
              </a:ext>
            </a:extLst>
          </p:cNvPr>
          <p:cNvSpPr>
            <a:spLocks noGrp="1"/>
          </p:cNvSpPr>
          <p:nvPr>
            <p:ph type="sldNum" sz="quarter" idx="12"/>
          </p:nvPr>
        </p:nvSpPr>
        <p:spPr/>
        <p:txBody>
          <a:bodyPr/>
          <a:lstStyle/>
          <a:p>
            <a:fld id="{76A3F866-4D3C-4DC4-91BA-F17EAFB3B82B}" type="slidenum">
              <a:rPr lang="es-CO" smtClean="0"/>
              <a:t>‹Nº›</a:t>
            </a:fld>
            <a:endParaRPr lang="es-CO"/>
          </a:p>
        </p:txBody>
      </p:sp>
    </p:spTree>
    <p:extLst>
      <p:ext uri="{BB962C8B-B14F-4D97-AF65-F5344CB8AC3E}">
        <p14:creationId xmlns:p14="http://schemas.microsoft.com/office/powerpoint/2010/main" val="178019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EA4D8D-18E6-3195-FE8C-1742E49D00C0}"/>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CO"/>
          </a:p>
        </p:txBody>
      </p:sp>
      <p:sp>
        <p:nvSpPr>
          <p:cNvPr id="3" name="Marcador de posición de imagen 2">
            <a:extLst>
              <a:ext uri="{FF2B5EF4-FFF2-40B4-BE49-F238E27FC236}">
                <a16:creationId xmlns:a16="http://schemas.microsoft.com/office/drawing/2014/main" id="{C0C72477-9E7D-ADD9-00F2-6EF6A4B98C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EF8485DC-1379-2078-91CB-8264887019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688D131C-7A19-C99C-9148-0C93DA6B7196}"/>
              </a:ext>
            </a:extLst>
          </p:cNvPr>
          <p:cNvSpPr>
            <a:spLocks noGrp="1"/>
          </p:cNvSpPr>
          <p:nvPr>
            <p:ph type="dt" sz="half" idx="10"/>
          </p:nvPr>
        </p:nvSpPr>
        <p:spPr/>
        <p:txBody>
          <a:bodyPr/>
          <a:lstStyle/>
          <a:p>
            <a:fld id="{65B7F4FC-9575-4082-8478-8DB936729329}" type="datetimeFigureOut">
              <a:rPr lang="es-CO" smtClean="0"/>
              <a:t>2/02/2024</a:t>
            </a:fld>
            <a:endParaRPr lang="es-CO"/>
          </a:p>
        </p:txBody>
      </p:sp>
      <p:sp>
        <p:nvSpPr>
          <p:cNvPr id="6" name="Marcador de pie de página 5">
            <a:extLst>
              <a:ext uri="{FF2B5EF4-FFF2-40B4-BE49-F238E27FC236}">
                <a16:creationId xmlns:a16="http://schemas.microsoft.com/office/drawing/2014/main" id="{056B608E-9372-B976-E40C-F4CA4F6851AE}"/>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A8F0C160-4B08-E683-B911-78921934E9C5}"/>
              </a:ext>
            </a:extLst>
          </p:cNvPr>
          <p:cNvSpPr>
            <a:spLocks noGrp="1"/>
          </p:cNvSpPr>
          <p:nvPr>
            <p:ph type="sldNum" sz="quarter" idx="12"/>
          </p:nvPr>
        </p:nvSpPr>
        <p:spPr/>
        <p:txBody>
          <a:bodyPr/>
          <a:lstStyle/>
          <a:p>
            <a:fld id="{76A3F866-4D3C-4DC4-91BA-F17EAFB3B82B}" type="slidenum">
              <a:rPr lang="es-CO" smtClean="0"/>
              <a:t>‹Nº›</a:t>
            </a:fld>
            <a:endParaRPr lang="es-CO"/>
          </a:p>
        </p:txBody>
      </p:sp>
    </p:spTree>
    <p:extLst>
      <p:ext uri="{BB962C8B-B14F-4D97-AF65-F5344CB8AC3E}">
        <p14:creationId xmlns:p14="http://schemas.microsoft.com/office/powerpoint/2010/main" val="2536707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EB7B8B8-0891-C42C-36D5-A01773EDC8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CO"/>
          </a:p>
        </p:txBody>
      </p:sp>
      <p:sp>
        <p:nvSpPr>
          <p:cNvPr id="3" name="Marcador de texto 2">
            <a:extLst>
              <a:ext uri="{FF2B5EF4-FFF2-40B4-BE49-F238E27FC236}">
                <a16:creationId xmlns:a16="http://schemas.microsoft.com/office/drawing/2014/main" id="{4D6F8B5D-6D65-A81A-668B-3DCEE439984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O"/>
          </a:p>
        </p:txBody>
      </p:sp>
      <p:sp>
        <p:nvSpPr>
          <p:cNvPr id="4" name="Marcador de fecha 3">
            <a:extLst>
              <a:ext uri="{FF2B5EF4-FFF2-40B4-BE49-F238E27FC236}">
                <a16:creationId xmlns:a16="http://schemas.microsoft.com/office/drawing/2014/main" id="{A9834043-EB02-F419-98AE-C4D6A49E73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B7F4FC-9575-4082-8478-8DB936729329}" type="datetimeFigureOut">
              <a:rPr lang="es-CO" smtClean="0"/>
              <a:t>2/02/2024</a:t>
            </a:fld>
            <a:endParaRPr lang="es-CO"/>
          </a:p>
        </p:txBody>
      </p:sp>
      <p:sp>
        <p:nvSpPr>
          <p:cNvPr id="5" name="Marcador de pie de página 4">
            <a:extLst>
              <a:ext uri="{FF2B5EF4-FFF2-40B4-BE49-F238E27FC236}">
                <a16:creationId xmlns:a16="http://schemas.microsoft.com/office/drawing/2014/main" id="{1609E970-0212-2F15-5606-FFEA2AB0A8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5677FDCD-361D-16F6-14F9-C0E64DDE14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A3F866-4D3C-4DC4-91BA-F17EAFB3B82B}" type="slidenum">
              <a:rPr lang="es-CO" smtClean="0"/>
              <a:t>‹Nº›</a:t>
            </a:fld>
            <a:endParaRPr lang="es-CO"/>
          </a:p>
        </p:txBody>
      </p:sp>
    </p:spTree>
    <p:extLst>
      <p:ext uri="{BB962C8B-B14F-4D97-AF65-F5344CB8AC3E}">
        <p14:creationId xmlns:p14="http://schemas.microsoft.com/office/powerpoint/2010/main" val="220288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image" Target="../media/image2.png"/><Relationship Id="rId7" Type="http://schemas.openxmlformats.org/officeDocument/2006/relationships/chart" Target="../charts/chart2.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hyperlink" Target="https://docs.google.com/spreadsheets/d/1YkaNwO97L9oTevF85cP4V5_-11b-aFaj/edit?usp=sharing&amp;ouid=114041446818666541968&amp;rtpof=true&amp;sd=true" TargetMode="External"/><Relationship Id="rId10" Type="http://schemas.openxmlformats.org/officeDocument/2006/relationships/chart" Target="../charts/chart5.xml"/><Relationship Id="rId4" Type="http://schemas.openxmlformats.org/officeDocument/2006/relationships/image" Target="../media/image3.png"/><Relationship Id="rId9" Type="http://schemas.openxmlformats.org/officeDocument/2006/relationships/chart" Target="../charts/char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descr="Logotipo&#10;&#10;Descripción generada automáticamente">
            <a:extLst>
              <a:ext uri="{FF2B5EF4-FFF2-40B4-BE49-F238E27FC236}">
                <a16:creationId xmlns:a16="http://schemas.microsoft.com/office/drawing/2014/main" id="{313C53ED-9797-47A0-94FE-D035FA25C36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77610" y="5747656"/>
            <a:ext cx="656762" cy="637711"/>
          </a:xfrm>
          <a:prstGeom prst="rect">
            <a:avLst/>
          </a:prstGeom>
        </p:spPr>
      </p:pic>
      <p:sp>
        <p:nvSpPr>
          <p:cNvPr id="13" name="CuadroTexto 12">
            <a:extLst>
              <a:ext uri="{FF2B5EF4-FFF2-40B4-BE49-F238E27FC236}">
                <a16:creationId xmlns:a16="http://schemas.microsoft.com/office/drawing/2014/main" id="{3B65E888-C0A1-42FF-AE44-257CEB1273DB}"/>
              </a:ext>
            </a:extLst>
          </p:cNvPr>
          <p:cNvSpPr txBox="1"/>
          <p:nvPr/>
        </p:nvSpPr>
        <p:spPr>
          <a:xfrm>
            <a:off x="9190652" y="6381982"/>
            <a:ext cx="830677" cy="200055"/>
          </a:xfrm>
          <a:prstGeom prst="rect">
            <a:avLst/>
          </a:prstGeom>
          <a:noFill/>
          <a:effectLst>
            <a:outerShdw blurRad="63500" sx="102000" sy="102000" algn="ctr" rotWithShape="0">
              <a:prstClr val="black">
                <a:alpha val="40000"/>
              </a:prstClr>
            </a:outerShdw>
          </a:effectLst>
        </p:spPr>
        <p:txBody>
          <a:bodyPr wrap="none" rtlCol="0">
            <a:spAutoFit/>
          </a:bodyPr>
          <a:lstStyle/>
          <a:p>
            <a:r>
              <a:rPr lang="es-CO" sz="700" dirty="0">
                <a:latin typeface="Arial Black" panose="020B0A04020102020204" pitchFamily="34" charset="0"/>
              </a:rPr>
              <a:t>CO21/962806</a:t>
            </a:r>
          </a:p>
        </p:txBody>
      </p:sp>
      <p:pic>
        <p:nvPicPr>
          <p:cNvPr id="14" name="Imagen 13">
            <a:extLst>
              <a:ext uri="{FF2B5EF4-FFF2-40B4-BE49-F238E27FC236}">
                <a16:creationId xmlns:a16="http://schemas.microsoft.com/office/drawing/2014/main" id="{8FF8E007-838B-4DE1-ADE3-FD955B1D1F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08287" y="5747656"/>
            <a:ext cx="1764740" cy="726979"/>
          </a:xfrm>
          <a:prstGeom prst="rect">
            <a:avLst/>
          </a:prstGeom>
          <a:gradFill>
            <a:gsLst>
              <a:gs pos="12000">
                <a:srgbClr val="FFC000"/>
              </a:gs>
              <a:gs pos="74000">
                <a:srgbClr val="C00000"/>
              </a:gs>
              <a:gs pos="83000">
                <a:srgbClr val="C00000"/>
              </a:gs>
              <a:gs pos="100000">
                <a:srgbClr val="C00000"/>
              </a:gs>
            </a:gsLst>
            <a:lin ang="5400000" scaled="1"/>
          </a:gradFill>
        </p:spPr>
      </p:pic>
      <p:sp>
        <p:nvSpPr>
          <p:cNvPr id="124" name="Rectángulo 123">
            <a:extLst>
              <a:ext uri="{FF2B5EF4-FFF2-40B4-BE49-F238E27FC236}">
                <a16:creationId xmlns:a16="http://schemas.microsoft.com/office/drawing/2014/main" id="{6A734DBF-E612-48C5-A6BD-60BE3DE753A1}"/>
              </a:ext>
            </a:extLst>
          </p:cNvPr>
          <p:cNvSpPr/>
          <p:nvPr/>
        </p:nvSpPr>
        <p:spPr>
          <a:xfrm>
            <a:off x="9150350" y="49189"/>
            <a:ext cx="2907809" cy="2885171"/>
          </a:xfrm>
          <a:prstGeom prst="rect">
            <a:avLst/>
          </a:prstGeom>
          <a:solidFill>
            <a:schemeClr val="accent1">
              <a:lumMod val="20000"/>
              <a:lumOff val="8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grpSp>
        <p:nvGrpSpPr>
          <p:cNvPr id="130" name="Group 143">
            <a:extLst>
              <a:ext uri="{FF2B5EF4-FFF2-40B4-BE49-F238E27FC236}">
                <a16:creationId xmlns:a16="http://schemas.microsoft.com/office/drawing/2014/main" id="{9BD5183E-5F2A-43CF-8AAA-908F0F6848D5}"/>
              </a:ext>
            </a:extLst>
          </p:cNvPr>
          <p:cNvGrpSpPr/>
          <p:nvPr/>
        </p:nvGrpSpPr>
        <p:grpSpPr>
          <a:xfrm>
            <a:off x="9783096" y="281411"/>
            <a:ext cx="1750142" cy="1346871"/>
            <a:chOff x="4222570" y="3268989"/>
            <a:chExt cx="3746861" cy="3515306"/>
          </a:xfrm>
          <a:effectLst>
            <a:outerShdw blurRad="50800" dist="38100" dir="10800000" algn="r" rotWithShape="0">
              <a:prstClr val="black">
                <a:alpha val="40000"/>
              </a:prstClr>
            </a:outerShdw>
          </a:effectLst>
        </p:grpSpPr>
        <p:pic>
          <p:nvPicPr>
            <p:cNvPr id="131" name="Picture 44">
              <a:extLst>
                <a:ext uri="{FF2B5EF4-FFF2-40B4-BE49-F238E27FC236}">
                  <a16:creationId xmlns:a16="http://schemas.microsoft.com/office/drawing/2014/main" id="{DAF0C9C3-8348-4940-A97F-741493BF2305}"/>
                </a:ext>
              </a:extLst>
            </p:cNvPr>
            <p:cNvPicPr>
              <a:picLocks noChangeAspect="1"/>
            </p:cNvPicPr>
            <p:nvPr/>
          </p:nvPicPr>
          <p:blipFill>
            <a:blip r:embed="rId4"/>
            <a:srcRect/>
            <a:stretch>
              <a:fillRect/>
            </a:stretch>
          </p:blipFill>
          <p:spPr bwMode="auto">
            <a:xfrm>
              <a:off x="4222570" y="3268989"/>
              <a:ext cx="3746861" cy="3515306"/>
            </a:xfrm>
            <a:prstGeom prst="rect">
              <a:avLst/>
            </a:prstGeom>
            <a:noFill/>
            <a:ln w="9525">
              <a:noFill/>
              <a:miter lim="800000"/>
              <a:headEnd/>
              <a:tailEnd/>
            </a:ln>
          </p:spPr>
        </p:pic>
        <p:grpSp>
          <p:nvGrpSpPr>
            <p:cNvPr id="132" name="Group 89">
              <a:extLst>
                <a:ext uri="{FF2B5EF4-FFF2-40B4-BE49-F238E27FC236}">
                  <a16:creationId xmlns:a16="http://schemas.microsoft.com/office/drawing/2014/main" id="{73AA55AD-EF04-40C4-B096-57AFCB5EBC1F}"/>
                </a:ext>
              </a:extLst>
            </p:cNvPr>
            <p:cNvGrpSpPr/>
            <p:nvPr/>
          </p:nvGrpSpPr>
          <p:grpSpPr>
            <a:xfrm>
              <a:off x="4640809" y="3702483"/>
              <a:ext cx="3029172" cy="1710230"/>
              <a:chOff x="4640809" y="3464358"/>
              <a:chExt cx="3029172" cy="1710230"/>
            </a:xfrm>
          </p:grpSpPr>
          <p:sp>
            <p:nvSpPr>
              <p:cNvPr id="133" name="Rectangle 44">
                <a:extLst>
                  <a:ext uri="{FF2B5EF4-FFF2-40B4-BE49-F238E27FC236}">
                    <a16:creationId xmlns:a16="http://schemas.microsoft.com/office/drawing/2014/main" id="{D144A90F-E8CA-491D-8EC6-D7F2FA30A4E8}"/>
                  </a:ext>
                </a:extLst>
              </p:cNvPr>
              <p:cNvSpPr>
                <a:spLocks noChangeArrowheads="1"/>
              </p:cNvSpPr>
              <p:nvPr/>
            </p:nvSpPr>
            <p:spPr bwMode="auto">
              <a:xfrm>
                <a:off x="4640809" y="3464358"/>
                <a:ext cx="3029172" cy="1710230"/>
              </a:xfrm>
              <a:prstGeom prst="rect">
                <a:avLst/>
              </a:prstGeom>
              <a:solidFill>
                <a:schemeClr val="accent1"/>
              </a:solidFill>
              <a:ln>
                <a:noFill/>
              </a:ln>
            </p:spPr>
            <p:txBody>
              <a:bodyPr vert="horz" wrap="square" lIns="68580" tIns="34290" rIns="68580" bIns="34290" numCol="1" anchor="t" anchorCtr="0" compatLnSpc="1">
                <a:prstTxWarp prst="textNoShape">
                  <a:avLst/>
                </a:prstTxWarp>
              </a:bodyPr>
              <a:lstStyle/>
              <a:p>
                <a:endParaRPr lang="id-ID" sz="1350"/>
              </a:p>
            </p:txBody>
          </p:sp>
          <p:sp>
            <p:nvSpPr>
              <p:cNvPr id="134" name="Freeform 46">
                <a:extLst>
                  <a:ext uri="{FF2B5EF4-FFF2-40B4-BE49-F238E27FC236}">
                    <a16:creationId xmlns:a16="http://schemas.microsoft.com/office/drawing/2014/main" id="{F739166E-A33A-4E39-85EE-B5E237681AAD}"/>
                  </a:ext>
                </a:extLst>
              </p:cNvPr>
              <p:cNvSpPr>
                <a:spLocks/>
              </p:cNvSpPr>
              <p:nvPr/>
            </p:nvSpPr>
            <p:spPr bwMode="auto">
              <a:xfrm>
                <a:off x="4640809" y="3464358"/>
                <a:ext cx="3029172" cy="1710230"/>
              </a:xfrm>
              <a:custGeom>
                <a:avLst/>
                <a:gdLst>
                  <a:gd name="T0" fmla="*/ 2513 w 2513"/>
                  <a:gd name="T1" fmla="*/ 0 h 1561"/>
                  <a:gd name="T2" fmla="*/ 0 w 2513"/>
                  <a:gd name="T3" fmla="*/ 0 h 1561"/>
                  <a:gd name="T4" fmla="*/ 0 w 2513"/>
                  <a:gd name="T5" fmla="*/ 1561 h 1561"/>
                  <a:gd name="T6" fmla="*/ 2513 w 2513"/>
                  <a:gd name="T7" fmla="*/ 0 h 1561"/>
                </a:gdLst>
                <a:ahLst/>
                <a:cxnLst>
                  <a:cxn ang="0">
                    <a:pos x="T0" y="T1"/>
                  </a:cxn>
                  <a:cxn ang="0">
                    <a:pos x="T2" y="T3"/>
                  </a:cxn>
                  <a:cxn ang="0">
                    <a:pos x="T4" y="T5"/>
                  </a:cxn>
                  <a:cxn ang="0">
                    <a:pos x="T6" y="T7"/>
                  </a:cxn>
                </a:cxnLst>
                <a:rect l="0" t="0" r="r" b="b"/>
                <a:pathLst>
                  <a:path w="2513" h="1561">
                    <a:moveTo>
                      <a:pt x="2513" y="0"/>
                    </a:moveTo>
                    <a:lnTo>
                      <a:pt x="0" y="0"/>
                    </a:lnTo>
                    <a:lnTo>
                      <a:pt x="0" y="1561"/>
                    </a:lnTo>
                    <a:lnTo>
                      <a:pt x="2513" y="0"/>
                    </a:lnTo>
                    <a:close/>
                  </a:path>
                </a:pathLst>
              </a:custGeom>
              <a:solidFill>
                <a:schemeClr val="bg1">
                  <a:alpha val="25000"/>
                </a:schemeClr>
              </a:solidFill>
              <a:ln>
                <a:noFill/>
              </a:ln>
            </p:spPr>
            <p:txBody>
              <a:bodyPr vert="horz" wrap="square" lIns="68580" tIns="34290" rIns="68580" bIns="34290" numCol="1" anchor="t" anchorCtr="0" compatLnSpc="1">
                <a:prstTxWarp prst="textNoShape">
                  <a:avLst/>
                </a:prstTxWarp>
              </a:bodyPr>
              <a:lstStyle/>
              <a:p>
                <a:endParaRPr lang="id-ID" sz="1350"/>
              </a:p>
            </p:txBody>
          </p:sp>
        </p:grpSp>
      </p:grpSp>
      <p:sp>
        <p:nvSpPr>
          <p:cNvPr id="135" name="Freeform 51">
            <a:extLst>
              <a:ext uri="{FF2B5EF4-FFF2-40B4-BE49-F238E27FC236}">
                <a16:creationId xmlns:a16="http://schemas.microsoft.com/office/drawing/2014/main" id="{4410F12E-D844-4DFD-A82B-026A2BCA981B}"/>
              </a:ext>
            </a:extLst>
          </p:cNvPr>
          <p:cNvSpPr>
            <a:spLocks noEditPoints="1"/>
          </p:cNvSpPr>
          <p:nvPr/>
        </p:nvSpPr>
        <p:spPr bwMode="auto">
          <a:xfrm>
            <a:off x="10397468" y="572714"/>
            <a:ext cx="497201" cy="431498"/>
          </a:xfrm>
          <a:custGeom>
            <a:avLst/>
            <a:gdLst>
              <a:gd name="T0" fmla="*/ 533 w 1065"/>
              <a:gd name="T1" fmla="*/ 0 h 1066"/>
              <a:gd name="T2" fmla="*/ 67 w 1065"/>
              <a:gd name="T3" fmla="*/ 999 h 1066"/>
              <a:gd name="T4" fmla="*/ 0 w 1065"/>
              <a:gd name="T5" fmla="*/ 1066 h 1066"/>
              <a:gd name="T6" fmla="*/ 1065 w 1065"/>
              <a:gd name="T7" fmla="*/ 267 h 1066"/>
              <a:gd name="T8" fmla="*/ 400 w 1065"/>
              <a:gd name="T9" fmla="*/ 999 h 1066"/>
              <a:gd name="T10" fmla="*/ 200 w 1065"/>
              <a:gd name="T11" fmla="*/ 866 h 1066"/>
              <a:gd name="T12" fmla="*/ 400 w 1065"/>
              <a:gd name="T13" fmla="*/ 999 h 1066"/>
              <a:gd name="T14" fmla="*/ 133 w 1065"/>
              <a:gd name="T15" fmla="*/ 733 h 1066"/>
              <a:gd name="T16" fmla="*/ 466 w 1065"/>
              <a:gd name="T17" fmla="*/ 666 h 1066"/>
              <a:gd name="T18" fmla="*/ 466 w 1065"/>
              <a:gd name="T19" fmla="*/ 600 h 1066"/>
              <a:gd name="T20" fmla="*/ 133 w 1065"/>
              <a:gd name="T21" fmla="*/ 533 h 1066"/>
              <a:gd name="T22" fmla="*/ 466 w 1065"/>
              <a:gd name="T23" fmla="*/ 600 h 1066"/>
              <a:gd name="T24" fmla="*/ 133 w 1065"/>
              <a:gd name="T25" fmla="*/ 466 h 1066"/>
              <a:gd name="T26" fmla="*/ 466 w 1065"/>
              <a:gd name="T27" fmla="*/ 400 h 1066"/>
              <a:gd name="T28" fmla="*/ 466 w 1065"/>
              <a:gd name="T29" fmla="*/ 333 h 1066"/>
              <a:gd name="T30" fmla="*/ 133 w 1065"/>
              <a:gd name="T31" fmla="*/ 267 h 1066"/>
              <a:gd name="T32" fmla="*/ 466 w 1065"/>
              <a:gd name="T33" fmla="*/ 333 h 1066"/>
              <a:gd name="T34" fmla="*/ 133 w 1065"/>
              <a:gd name="T35" fmla="*/ 200 h 1066"/>
              <a:gd name="T36" fmla="*/ 466 w 1065"/>
              <a:gd name="T37" fmla="*/ 134 h 1066"/>
              <a:gd name="T38" fmla="*/ 799 w 1065"/>
              <a:gd name="T39" fmla="*/ 932 h 1066"/>
              <a:gd name="T40" fmla="*/ 666 w 1065"/>
              <a:gd name="T41" fmla="*/ 799 h 1066"/>
              <a:gd name="T42" fmla="*/ 799 w 1065"/>
              <a:gd name="T43" fmla="*/ 932 h 1066"/>
              <a:gd name="T44" fmla="*/ 666 w 1065"/>
              <a:gd name="T45" fmla="*/ 733 h 1066"/>
              <a:gd name="T46" fmla="*/ 799 w 1065"/>
              <a:gd name="T47" fmla="*/ 600 h 1066"/>
              <a:gd name="T48" fmla="*/ 799 w 1065"/>
              <a:gd name="T49" fmla="*/ 533 h 1066"/>
              <a:gd name="T50" fmla="*/ 666 w 1065"/>
              <a:gd name="T51" fmla="*/ 400 h 1066"/>
              <a:gd name="T52" fmla="*/ 799 w 1065"/>
              <a:gd name="T53" fmla="*/ 533 h 1066"/>
              <a:gd name="T54" fmla="*/ 866 w 1065"/>
              <a:gd name="T55" fmla="*/ 932 h 1066"/>
              <a:gd name="T56" fmla="*/ 999 w 1065"/>
              <a:gd name="T57" fmla="*/ 799 h 1066"/>
              <a:gd name="T58" fmla="*/ 999 w 1065"/>
              <a:gd name="T59" fmla="*/ 733 h 1066"/>
              <a:gd name="T60" fmla="*/ 866 w 1065"/>
              <a:gd name="T61" fmla="*/ 600 h 1066"/>
              <a:gd name="T62" fmla="*/ 999 w 1065"/>
              <a:gd name="T63" fmla="*/ 733 h 1066"/>
              <a:gd name="T64" fmla="*/ 866 w 1065"/>
              <a:gd name="T65" fmla="*/ 533 h 1066"/>
              <a:gd name="T66" fmla="*/ 999 w 1065"/>
              <a:gd name="T67" fmla="*/ 400 h 10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065" h="1066">
                <a:moveTo>
                  <a:pt x="533" y="267"/>
                </a:moveTo>
                <a:lnTo>
                  <a:pt x="533" y="0"/>
                </a:lnTo>
                <a:lnTo>
                  <a:pt x="67" y="0"/>
                </a:lnTo>
                <a:lnTo>
                  <a:pt x="67" y="999"/>
                </a:lnTo>
                <a:lnTo>
                  <a:pt x="0" y="999"/>
                </a:lnTo>
                <a:lnTo>
                  <a:pt x="0" y="1066"/>
                </a:lnTo>
                <a:lnTo>
                  <a:pt x="1065" y="1066"/>
                </a:lnTo>
                <a:lnTo>
                  <a:pt x="1065" y="267"/>
                </a:lnTo>
                <a:lnTo>
                  <a:pt x="533" y="267"/>
                </a:lnTo>
                <a:close/>
                <a:moveTo>
                  <a:pt x="400" y="999"/>
                </a:moveTo>
                <a:lnTo>
                  <a:pt x="200" y="999"/>
                </a:lnTo>
                <a:lnTo>
                  <a:pt x="200" y="866"/>
                </a:lnTo>
                <a:lnTo>
                  <a:pt x="400" y="866"/>
                </a:lnTo>
                <a:lnTo>
                  <a:pt x="400" y="999"/>
                </a:lnTo>
                <a:close/>
                <a:moveTo>
                  <a:pt x="466" y="733"/>
                </a:moveTo>
                <a:lnTo>
                  <a:pt x="133" y="733"/>
                </a:lnTo>
                <a:lnTo>
                  <a:pt x="133" y="666"/>
                </a:lnTo>
                <a:lnTo>
                  <a:pt x="466" y="666"/>
                </a:lnTo>
                <a:lnTo>
                  <a:pt x="466" y="733"/>
                </a:lnTo>
                <a:close/>
                <a:moveTo>
                  <a:pt x="466" y="600"/>
                </a:moveTo>
                <a:lnTo>
                  <a:pt x="133" y="600"/>
                </a:lnTo>
                <a:lnTo>
                  <a:pt x="133" y="533"/>
                </a:lnTo>
                <a:lnTo>
                  <a:pt x="466" y="533"/>
                </a:lnTo>
                <a:lnTo>
                  <a:pt x="466" y="600"/>
                </a:lnTo>
                <a:close/>
                <a:moveTo>
                  <a:pt x="466" y="466"/>
                </a:moveTo>
                <a:lnTo>
                  <a:pt x="133" y="466"/>
                </a:lnTo>
                <a:lnTo>
                  <a:pt x="133" y="400"/>
                </a:lnTo>
                <a:lnTo>
                  <a:pt x="466" y="400"/>
                </a:lnTo>
                <a:lnTo>
                  <a:pt x="466" y="466"/>
                </a:lnTo>
                <a:close/>
                <a:moveTo>
                  <a:pt x="466" y="333"/>
                </a:moveTo>
                <a:lnTo>
                  <a:pt x="133" y="333"/>
                </a:lnTo>
                <a:lnTo>
                  <a:pt x="133" y="267"/>
                </a:lnTo>
                <a:lnTo>
                  <a:pt x="466" y="267"/>
                </a:lnTo>
                <a:lnTo>
                  <a:pt x="466" y="333"/>
                </a:lnTo>
                <a:close/>
                <a:moveTo>
                  <a:pt x="466" y="200"/>
                </a:moveTo>
                <a:lnTo>
                  <a:pt x="133" y="200"/>
                </a:lnTo>
                <a:lnTo>
                  <a:pt x="133" y="134"/>
                </a:lnTo>
                <a:lnTo>
                  <a:pt x="466" y="134"/>
                </a:lnTo>
                <a:lnTo>
                  <a:pt x="466" y="200"/>
                </a:lnTo>
                <a:close/>
                <a:moveTo>
                  <a:pt x="799" y="932"/>
                </a:moveTo>
                <a:lnTo>
                  <a:pt x="666" y="932"/>
                </a:lnTo>
                <a:lnTo>
                  <a:pt x="666" y="799"/>
                </a:lnTo>
                <a:lnTo>
                  <a:pt x="799" y="799"/>
                </a:lnTo>
                <a:lnTo>
                  <a:pt x="799" y="932"/>
                </a:lnTo>
                <a:close/>
                <a:moveTo>
                  <a:pt x="799" y="733"/>
                </a:moveTo>
                <a:lnTo>
                  <a:pt x="666" y="733"/>
                </a:lnTo>
                <a:lnTo>
                  <a:pt x="666" y="600"/>
                </a:lnTo>
                <a:lnTo>
                  <a:pt x="799" y="600"/>
                </a:lnTo>
                <a:lnTo>
                  <a:pt x="799" y="733"/>
                </a:lnTo>
                <a:close/>
                <a:moveTo>
                  <a:pt x="799" y="533"/>
                </a:moveTo>
                <a:lnTo>
                  <a:pt x="666" y="533"/>
                </a:lnTo>
                <a:lnTo>
                  <a:pt x="666" y="400"/>
                </a:lnTo>
                <a:lnTo>
                  <a:pt x="799" y="400"/>
                </a:lnTo>
                <a:lnTo>
                  <a:pt x="799" y="533"/>
                </a:lnTo>
                <a:close/>
                <a:moveTo>
                  <a:pt x="999" y="932"/>
                </a:moveTo>
                <a:lnTo>
                  <a:pt x="866" y="932"/>
                </a:lnTo>
                <a:lnTo>
                  <a:pt x="866" y="799"/>
                </a:lnTo>
                <a:lnTo>
                  <a:pt x="999" y="799"/>
                </a:lnTo>
                <a:lnTo>
                  <a:pt x="999" y="932"/>
                </a:lnTo>
                <a:close/>
                <a:moveTo>
                  <a:pt x="999" y="733"/>
                </a:moveTo>
                <a:lnTo>
                  <a:pt x="866" y="733"/>
                </a:lnTo>
                <a:lnTo>
                  <a:pt x="866" y="600"/>
                </a:lnTo>
                <a:lnTo>
                  <a:pt x="999" y="600"/>
                </a:lnTo>
                <a:lnTo>
                  <a:pt x="999" y="733"/>
                </a:lnTo>
                <a:close/>
                <a:moveTo>
                  <a:pt x="999" y="533"/>
                </a:moveTo>
                <a:lnTo>
                  <a:pt x="866" y="533"/>
                </a:lnTo>
                <a:lnTo>
                  <a:pt x="866" y="400"/>
                </a:lnTo>
                <a:lnTo>
                  <a:pt x="999" y="400"/>
                </a:lnTo>
                <a:lnTo>
                  <a:pt x="999" y="533"/>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id-ID" sz="1350"/>
          </a:p>
        </p:txBody>
      </p:sp>
      <p:sp>
        <p:nvSpPr>
          <p:cNvPr id="137" name="CuadroTexto 136">
            <a:extLst>
              <a:ext uri="{FF2B5EF4-FFF2-40B4-BE49-F238E27FC236}">
                <a16:creationId xmlns:a16="http://schemas.microsoft.com/office/drawing/2014/main" id="{A26FED42-9E0B-4E99-9A26-0BF47A026EE1}"/>
              </a:ext>
            </a:extLst>
          </p:cNvPr>
          <p:cNvSpPr txBox="1"/>
          <p:nvPr/>
        </p:nvSpPr>
        <p:spPr>
          <a:xfrm>
            <a:off x="10045164" y="1658114"/>
            <a:ext cx="1242263" cy="338554"/>
          </a:xfrm>
          <a:prstGeom prst="rect">
            <a:avLst/>
          </a:prstGeom>
          <a:noFill/>
          <a:effectLst>
            <a:outerShdw blurRad="50800" dist="38100" dir="16200000" rotWithShape="0">
              <a:prstClr val="black">
                <a:alpha val="40000"/>
              </a:prstClr>
            </a:outerShdw>
          </a:effectLst>
        </p:spPr>
        <p:txBody>
          <a:bodyPr wrap="none" rtlCol="0">
            <a:spAutoFit/>
          </a:bodyPr>
          <a:lstStyle/>
          <a:p>
            <a:r>
              <a:rPr lang="es-CO" sz="1600" b="1" dirty="0">
                <a:solidFill>
                  <a:prstClr val="black">
                    <a:lumMod val="65000"/>
                    <a:lumOff val="35000"/>
                  </a:prstClr>
                </a:solidFill>
              </a:rPr>
              <a:t>Consulta en</a:t>
            </a:r>
            <a:r>
              <a:rPr lang="es-CO" sz="1600" b="1" dirty="0">
                <a:solidFill>
                  <a:schemeClr val="tx1">
                    <a:lumMod val="85000"/>
                    <a:lumOff val="15000"/>
                  </a:schemeClr>
                </a:solidFill>
              </a:rPr>
              <a:t>:</a:t>
            </a:r>
          </a:p>
        </p:txBody>
      </p:sp>
      <p:sp>
        <p:nvSpPr>
          <p:cNvPr id="5" name="CuadroTexto 4">
            <a:extLst>
              <a:ext uri="{FF2B5EF4-FFF2-40B4-BE49-F238E27FC236}">
                <a16:creationId xmlns:a16="http://schemas.microsoft.com/office/drawing/2014/main" id="{6E18791C-7D57-4455-89A6-1D767B503BD4}"/>
              </a:ext>
            </a:extLst>
          </p:cNvPr>
          <p:cNvSpPr txBox="1"/>
          <p:nvPr/>
        </p:nvSpPr>
        <p:spPr>
          <a:xfrm>
            <a:off x="8994709" y="6576589"/>
            <a:ext cx="3125478" cy="230832"/>
          </a:xfrm>
          <a:prstGeom prst="rect">
            <a:avLst/>
          </a:prstGeom>
          <a:noFill/>
        </p:spPr>
        <p:txBody>
          <a:bodyPr wrap="square" rtlCol="0">
            <a:spAutoFit/>
          </a:bodyPr>
          <a:lstStyle/>
          <a:p>
            <a:pPr algn="ctr"/>
            <a:r>
              <a:rPr lang="es-CO" sz="900" i="1" dirty="0">
                <a:solidFill>
                  <a:schemeClr val="accent5"/>
                </a:solidFill>
              </a:rPr>
              <a:t>Elaborado por: ANDRÉS JULIÁN GUEVARA CELIS-OAP</a:t>
            </a:r>
          </a:p>
        </p:txBody>
      </p:sp>
      <p:sp>
        <p:nvSpPr>
          <p:cNvPr id="23" name="CuadroTexto 22">
            <a:extLst>
              <a:ext uri="{FF2B5EF4-FFF2-40B4-BE49-F238E27FC236}">
                <a16:creationId xmlns:a16="http://schemas.microsoft.com/office/drawing/2014/main" id="{A7E024AC-2A41-4943-AC1F-FF89EC91440D}"/>
              </a:ext>
            </a:extLst>
          </p:cNvPr>
          <p:cNvSpPr txBox="1"/>
          <p:nvPr/>
        </p:nvSpPr>
        <p:spPr>
          <a:xfrm>
            <a:off x="10045164" y="5304104"/>
            <a:ext cx="1255921" cy="369332"/>
          </a:xfrm>
          <a:prstGeom prst="rect">
            <a:avLst/>
          </a:prstGeom>
          <a:noFill/>
          <a:effectLst>
            <a:outerShdw blurRad="50800" dist="38100" dir="16200000" rotWithShape="0">
              <a:prstClr val="black">
                <a:alpha val="40000"/>
              </a:prstClr>
            </a:outerShdw>
          </a:effectLst>
        </p:spPr>
        <p:txBody>
          <a:bodyPr wrap="none" rtlCol="0">
            <a:spAutoFit/>
          </a:bodyPr>
          <a:lstStyle/>
          <a:p>
            <a:r>
              <a:rPr lang="es-CO" b="1" i="1" dirty="0"/>
              <a:t>Enero 2024</a:t>
            </a:r>
          </a:p>
        </p:txBody>
      </p:sp>
      <p:sp>
        <p:nvSpPr>
          <p:cNvPr id="3" name="CuadroTexto 2">
            <a:extLst>
              <a:ext uri="{FF2B5EF4-FFF2-40B4-BE49-F238E27FC236}">
                <a16:creationId xmlns:a16="http://schemas.microsoft.com/office/drawing/2014/main" id="{9B918185-341B-7C81-C09C-1BFD2FDC5E55}"/>
              </a:ext>
            </a:extLst>
          </p:cNvPr>
          <p:cNvSpPr txBox="1"/>
          <p:nvPr/>
        </p:nvSpPr>
        <p:spPr>
          <a:xfrm>
            <a:off x="9335994" y="2052776"/>
            <a:ext cx="2510369" cy="246221"/>
          </a:xfrm>
          <a:prstGeom prst="rect">
            <a:avLst/>
          </a:prstGeom>
          <a:noFill/>
        </p:spPr>
        <p:txBody>
          <a:bodyPr wrap="square" rtlCol="0">
            <a:spAutoFit/>
          </a:bodyPr>
          <a:lstStyle/>
          <a:p>
            <a:endParaRPr lang="es-CO" sz="1000" dirty="0"/>
          </a:p>
        </p:txBody>
      </p:sp>
      <p:graphicFrame>
        <p:nvGraphicFramePr>
          <p:cNvPr id="17" name="Tabla 16">
            <a:extLst>
              <a:ext uri="{FF2B5EF4-FFF2-40B4-BE49-F238E27FC236}">
                <a16:creationId xmlns:a16="http://schemas.microsoft.com/office/drawing/2014/main" id="{612E1977-6217-C8E9-E336-DEBBFD4306BE}"/>
              </a:ext>
            </a:extLst>
          </p:cNvPr>
          <p:cNvGraphicFramePr>
            <a:graphicFrameLocks noGrp="1"/>
          </p:cNvGraphicFramePr>
          <p:nvPr>
            <p:extLst>
              <p:ext uri="{D42A27DB-BD31-4B8C-83A1-F6EECF244321}">
                <p14:modId xmlns:p14="http://schemas.microsoft.com/office/powerpoint/2010/main" val="2210761414"/>
              </p:ext>
            </p:extLst>
          </p:nvPr>
        </p:nvGraphicFramePr>
        <p:xfrm>
          <a:off x="9150350" y="3125583"/>
          <a:ext cx="2907811" cy="1783790"/>
        </p:xfrm>
        <a:graphic>
          <a:graphicData uri="http://schemas.openxmlformats.org/drawingml/2006/table">
            <a:tbl>
              <a:tblPr>
                <a:tableStyleId>{BDBED569-4797-4DF1-A0F4-6AAB3CD982D8}</a:tableStyleId>
              </a:tblPr>
              <a:tblGrid>
                <a:gridCol w="1476873">
                  <a:extLst>
                    <a:ext uri="{9D8B030D-6E8A-4147-A177-3AD203B41FA5}">
                      <a16:colId xmlns:a16="http://schemas.microsoft.com/office/drawing/2014/main" val="3256250838"/>
                    </a:ext>
                  </a:extLst>
                </a:gridCol>
                <a:gridCol w="715469">
                  <a:extLst>
                    <a:ext uri="{9D8B030D-6E8A-4147-A177-3AD203B41FA5}">
                      <a16:colId xmlns:a16="http://schemas.microsoft.com/office/drawing/2014/main" val="1154226301"/>
                    </a:ext>
                  </a:extLst>
                </a:gridCol>
                <a:gridCol w="715469">
                  <a:extLst>
                    <a:ext uri="{9D8B030D-6E8A-4147-A177-3AD203B41FA5}">
                      <a16:colId xmlns:a16="http://schemas.microsoft.com/office/drawing/2014/main" val="551730438"/>
                    </a:ext>
                  </a:extLst>
                </a:gridCol>
              </a:tblGrid>
              <a:tr h="338151">
                <a:tc rowSpan="2">
                  <a:txBody>
                    <a:bodyPr/>
                    <a:lstStyle/>
                    <a:p>
                      <a:pPr algn="ctr">
                        <a:lnSpc>
                          <a:spcPct val="107000"/>
                        </a:lnSpc>
                        <a:spcAft>
                          <a:spcPts val="800"/>
                        </a:spcAft>
                      </a:pPr>
                      <a:r>
                        <a:rPr lang="es-CO" sz="1600" b="1" u="none" strike="noStrike" kern="1200" baseline="0" dirty="0">
                          <a:solidFill>
                            <a:prstClr val="black">
                              <a:lumMod val="65000"/>
                              <a:lumOff val="35000"/>
                            </a:prstClr>
                          </a:solidFill>
                        </a:rPr>
                        <a:t>Estado de planes abiertos</a:t>
                      </a:r>
                      <a:endParaRPr lang="es-CO" sz="1600" b="1" i="0" u="none" strike="noStrike" kern="1200" baseline="0" dirty="0">
                        <a:solidFill>
                          <a:prstClr val="black">
                            <a:lumMod val="65000"/>
                            <a:lumOff val="35000"/>
                          </a:prstClr>
                        </a:solidFill>
                        <a:latin typeface="+mn-lt"/>
                        <a:ea typeface="+mn-ea"/>
                        <a:cs typeface="+mn-cs"/>
                      </a:endParaRPr>
                    </a:p>
                  </a:txBody>
                  <a:tcPr marL="68580" marR="68580" marT="0" marB="0"/>
                </a:tc>
                <a:tc gridSpan="2">
                  <a:txBody>
                    <a:bodyPr/>
                    <a:lstStyle/>
                    <a:p>
                      <a:pPr algn="ctr">
                        <a:lnSpc>
                          <a:spcPct val="107000"/>
                        </a:lnSpc>
                        <a:spcAft>
                          <a:spcPts val="800"/>
                        </a:spcAft>
                      </a:pPr>
                      <a:r>
                        <a:rPr lang="es-CO" sz="1600" b="1" u="none" strike="noStrike" kern="1200" baseline="0" dirty="0">
                          <a:solidFill>
                            <a:prstClr val="black">
                              <a:lumMod val="65000"/>
                              <a:lumOff val="35000"/>
                            </a:prstClr>
                          </a:solidFill>
                        </a:rPr>
                        <a:t>Cantidad</a:t>
                      </a:r>
                      <a:endParaRPr lang="es-CO" sz="1600" b="1" i="0" u="none" strike="noStrike" kern="1200" baseline="0" dirty="0">
                        <a:solidFill>
                          <a:prstClr val="black">
                            <a:lumMod val="65000"/>
                            <a:lumOff val="35000"/>
                          </a:prstClr>
                        </a:solidFill>
                        <a:latin typeface="+mn-lt"/>
                        <a:ea typeface="+mn-ea"/>
                        <a:cs typeface="+mn-cs"/>
                      </a:endParaRPr>
                    </a:p>
                  </a:txBody>
                  <a:tcPr marL="68580" marR="68580" marT="0" marB="0"/>
                </a:tc>
                <a:tc hMerge="1">
                  <a:txBody>
                    <a:bodyPr/>
                    <a:lstStyle/>
                    <a:p>
                      <a:endParaRPr lang="es-CO"/>
                    </a:p>
                  </a:txBody>
                  <a:tcPr/>
                </a:tc>
                <a:extLst>
                  <a:ext uri="{0D108BD9-81ED-4DB2-BD59-A6C34878D82A}">
                    <a16:rowId xmlns:a16="http://schemas.microsoft.com/office/drawing/2014/main" val="666188546"/>
                  </a:ext>
                </a:extLst>
              </a:tr>
              <a:tr h="261945">
                <a:tc vMerge="1">
                  <a:txBody>
                    <a:bodyPr/>
                    <a:lstStyle/>
                    <a:p>
                      <a:endParaRPr lang="es-CO"/>
                    </a:p>
                  </a:txBody>
                  <a:tcPr/>
                </a:tc>
                <a:tc>
                  <a:txBody>
                    <a:bodyPr/>
                    <a:lstStyle/>
                    <a:p>
                      <a:pPr algn="ctr">
                        <a:lnSpc>
                          <a:spcPct val="107000"/>
                        </a:lnSpc>
                        <a:spcAft>
                          <a:spcPts val="800"/>
                        </a:spcAft>
                      </a:pPr>
                      <a:r>
                        <a:rPr lang="es-CO" sz="1600" b="1" u="none" strike="noStrike" kern="1200" baseline="0" dirty="0">
                          <a:solidFill>
                            <a:prstClr val="black">
                              <a:lumMod val="65000"/>
                              <a:lumOff val="35000"/>
                            </a:prstClr>
                          </a:solidFill>
                        </a:rPr>
                        <a:t>2023</a:t>
                      </a:r>
                      <a:endParaRPr lang="es-CO" sz="1600" b="1" i="0" u="none" strike="noStrike" kern="1200" baseline="0" dirty="0">
                        <a:solidFill>
                          <a:prstClr val="black">
                            <a:lumMod val="65000"/>
                            <a:lumOff val="35000"/>
                          </a:prstClr>
                        </a:solidFill>
                        <a:latin typeface="+mn-lt"/>
                        <a:ea typeface="+mn-ea"/>
                        <a:cs typeface="+mn-cs"/>
                      </a:endParaRPr>
                    </a:p>
                  </a:txBody>
                  <a:tcPr marL="68580" marR="68580" marT="0" marB="0"/>
                </a:tc>
                <a:tc>
                  <a:txBody>
                    <a:bodyPr/>
                    <a:lstStyle/>
                    <a:p>
                      <a:pPr algn="ctr">
                        <a:lnSpc>
                          <a:spcPct val="107000"/>
                        </a:lnSpc>
                        <a:spcAft>
                          <a:spcPts val="800"/>
                        </a:spcAft>
                      </a:pPr>
                      <a:r>
                        <a:rPr lang="es-CO" sz="1600" b="1" u="none" strike="noStrike" kern="1200" baseline="0" dirty="0">
                          <a:solidFill>
                            <a:prstClr val="black">
                              <a:lumMod val="65000"/>
                              <a:lumOff val="35000"/>
                            </a:prstClr>
                          </a:solidFill>
                        </a:rPr>
                        <a:t>2024</a:t>
                      </a:r>
                      <a:endParaRPr lang="es-CO" sz="1600" b="1" i="0" u="none" strike="noStrike" kern="1200" baseline="0" dirty="0">
                        <a:solidFill>
                          <a:prstClr val="black">
                            <a:lumMod val="65000"/>
                            <a:lumOff val="35000"/>
                          </a:prstClr>
                        </a:solidFill>
                        <a:latin typeface="+mn-lt"/>
                        <a:ea typeface="+mn-ea"/>
                        <a:cs typeface="+mn-cs"/>
                      </a:endParaRPr>
                    </a:p>
                  </a:txBody>
                  <a:tcPr marL="68580" marR="68580" marT="0" marB="0"/>
                </a:tc>
                <a:extLst>
                  <a:ext uri="{0D108BD9-81ED-4DB2-BD59-A6C34878D82A}">
                    <a16:rowId xmlns:a16="http://schemas.microsoft.com/office/drawing/2014/main" val="1062394340"/>
                  </a:ext>
                </a:extLst>
              </a:tr>
              <a:tr h="347653">
                <a:tc>
                  <a:txBody>
                    <a:bodyPr/>
                    <a:lstStyle/>
                    <a:p>
                      <a:pPr>
                        <a:lnSpc>
                          <a:spcPct val="107000"/>
                        </a:lnSpc>
                        <a:spcAft>
                          <a:spcPts val="800"/>
                        </a:spcAft>
                      </a:pPr>
                      <a:r>
                        <a:rPr lang="es-CO" sz="1600" dirty="0">
                          <a:effectLst/>
                        </a:rPr>
                        <a:t>Otras Fuentes</a:t>
                      </a:r>
                      <a:endParaRPr lang="es-CO"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CO" sz="1600" dirty="0">
                          <a:solidFill>
                            <a:schemeClr val="tx1"/>
                          </a:solidFill>
                          <a:effectLst/>
                          <a:latin typeface="+mn-lt"/>
                          <a:ea typeface="Calibri" panose="020F0502020204030204" pitchFamily="34" charset="0"/>
                          <a:cs typeface="Times New Roman" panose="02020603050405020304" pitchFamily="18" charset="0"/>
                        </a:rPr>
                        <a:t>0</a:t>
                      </a:r>
                    </a:p>
                  </a:txBody>
                  <a:tcPr marL="68580" marR="68580" marT="0" marB="0"/>
                </a:tc>
                <a:tc>
                  <a:txBody>
                    <a:bodyPr/>
                    <a:lstStyle/>
                    <a:p>
                      <a:pPr algn="ctr"/>
                      <a:r>
                        <a:rPr lang="es-CO" sz="1600" dirty="0">
                          <a:effectLst/>
                          <a:latin typeface="+mn-lt"/>
                          <a:cs typeface="Times New Roman" panose="02020603050405020304" pitchFamily="18" charset="0"/>
                        </a:rPr>
                        <a:t>7</a:t>
                      </a:r>
                    </a:p>
                  </a:txBody>
                  <a:tcPr marL="68580" marR="68580" marT="0" marB="0"/>
                </a:tc>
                <a:extLst>
                  <a:ext uri="{0D108BD9-81ED-4DB2-BD59-A6C34878D82A}">
                    <a16:rowId xmlns:a16="http://schemas.microsoft.com/office/drawing/2014/main" val="1692797080"/>
                  </a:ext>
                </a:extLst>
              </a:tr>
              <a:tr h="369105">
                <a:tc>
                  <a:txBody>
                    <a:bodyPr/>
                    <a:lstStyle/>
                    <a:p>
                      <a:pPr>
                        <a:lnSpc>
                          <a:spcPct val="107000"/>
                        </a:lnSpc>
                        <a:spcAft>
                          <a:spcPts val="800"/>
                        </a:spcAft>
                      </a:pPr>
                      <a:r>
                        <a:rPr lang="es-CO" sz="1600" dirty="0">
                          <a:effectLst/>
                        </a:rPr>
                        <a:t>Fuente </a:t>
                      </a:r>
                      <a:r>
                        <a:rPr lang="es-CO" sz="1600" u="sng" dirty="0">
                          <a:effectLst/>
                        </a:rPr>
                        <a:t>OCI</a:t>
                      </a:r>
                      <a:endParaRPr lang="es-CO"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CO" sz="1600" dirty="0">
                          <a:solidFill>
                            <a:schemeClr val="tx1"/>
                          </a:solidFill>
                          <a:effectLst/>
                          <a:latin typeface="+mn-lt"/>
                          <a:ea typeface="Calibri" panose="020F0502020204030204" pitchFamily="34" charset="0"/>
                          <a:cs typeface="Times New Roman" panose="02020603050405020304" pitchFamily="18" charset="0"/>
                        </a:rPr>
                        <a:t>57</a:t>
                      </a:r>
                    </a:p>
                  </a:txBody>
                  <a:tcPr marL="68580" marR="68580" marT="0" marB="0"/>
                </a:tc>
                <a:tc>
                  <a:txBody>
                    <a:bodyPr/>
                    <a:lstStyle/>
                    <a:p>
                      <a:pPr algn="ctr"/>
                      <a:r>
                        <a:rPr lang="es-CO" sz="1600" dirty="0">
                          <a:effectLst/>
                          <a:latin typeface="+mn-lt"/>
                          <a:cs typeface="Times New Roman" panose="02020603050405020304" pitchFamily="18" charset="0"/>
                        </a:rPr>
                        <a:t>10</a:t>
                      </a:r>
                    </a:p>
                  </a:txBody>
                  <a:tcPr marL="68580" marR="68580" marT="0" marB="0"/>
                </a:tc>
                <a:extLst>
                  <a:ext uri="{0D108BD9-81ED-4DB2-BD59-A6C34878D82A}">
                    <a16:rowId xmlns:a16="http://schemas.microsoft.com/office/drawing/2014/main" val="3625192831"/>
                  </a:ext>
                </a:extLst>
              </a:tr>
              <a:tr h="466936">
                <a:tc>
                  <a:txBody>
                    <a:bodyPr/>
                    <a:lstStyle/>
                    <a:p>
                      <a:pPr>
                        <a:lnSpc>
                          <a:spcPct val="107000"/>
                        </a:lnSpc>
                        <a:spcAft>
                          <a:spcPts val="800"/>
                        </a:spcAft>
                      </a:pPr>
                      <a:r>
                        <a:rPr lang="es-CO" sz="1600" b="1" dirty="0">
                          <a:effectLst/>
                        </a:rPr>
                        <a:t>Total General</a:t>
                      </a:r>
                      <a:endParaRPr lang="es-CO" sz="1600" b="1" dirty="0">
                        <a:effectLst/>
                        <a:latin typeface="+mn-lt"/>
                        <a:ea typeface="Calibri" panose="020F0502020204030204" pitchFamily="34" charset="0"/>
                        <a:cs typeface="Times New Roman" panose="02020603050405020304" pitchFamily="18" charset="0"/>
                      </a:endParaRPr>
                    </a:p>
                  </a:txBody>
                  <a:tcPr marL="68580" marR="68580" marT="0" marB="0">
                    <a:solidFill>
                      <a:schemeClr val="accent4"/>
                    </a:solidFill>
                  </a:tcPr>
                </a:tc>
                <a:tc>
                  <a:txBody>
                    <a:bodyPr/>
                    <a:lstStyle/>
                    <a:p>
                      <a:pPr algn="ctr">
                        <a:lnSpc>
                          <a:spcPct val="107000"/>
                        </a:lnSpc>
                        <a:spcAft>
                          <a:spcPts val="800"/>
                        </a:spcAft>
                      </a:pPr>
                      <a:r>
                        <a:rPr lang="es-CO" sz="1600" b="1" dirty="0">
                          <a:effectLst/>
                          <a:latin typeface="+mn-lt"/>
                          <a:ea typeface="Calibri" panose="020F0502020204030204" pitchFamily="34" charset="0"/>
                          <a:cs typeface="Times New Roman" panose="02020603050405020304" pitchFamily="18" charset="0"/>
                        </a:rPr>
                        <a:t>57</a:t>
                      </a:r>
                    </a:p>
                  </a:txBody>
                  <a:tcPr marL="68580" marR="68580" marT="0" marB="0">
                    <a:solidFill>
                      <a:schemeClr val="accent4"/>
                    </a:solidFill>
                  </a:tcPr>
                </a:tc>
                <a:tc>
                  <a:txBody>
                    <a:bodyPr/>
                    <a:lstStyle/>
                    <a:p>
                      <a:pPr algn="ctr"/>
                      <a:r>
                        <a:rPr lang="es-CO" sz="1600" b="1" dirty="0">
                          <a:effectLst/>
                          <a:latin typeface="+mn-lt"/>
                          <a:cs typeface="Times New Roman" panose="02020603050405020304" pitchFamily="18" charset="0"/>
                        </a:rPr>
                        <a:t>17</a:t>
                      </a:r>
                    </a:p>
                  </a:txBody>
                  <a:tcPr marL="68580" marR="68580" marT="0" marB="0">
                    <a:solidFill>
                      <a:schemeClr val="accent4"/>
                    </a:solidFill>
                  </a:tcPr>
                </a:tc>
                <a:extLst>
                  <a:ext uri="{0D108BD9-81ED-4DB2-BD59-A6C34878D82A}">
                    <a16:rowId xmlns:a16="http://schemas.microsoft.com/office/drawing/2014/main" val="2943465920"/>
                  </a:ext>
                </a:extLst>
              </a:tr>
            </a:tbl>
          </a:graphicData>
        </a:graphic>
      </p:graphicFrame>
      <p:sp>
        <p:nvSpPr>
          <p:cNvPr id="6" name="CuadroTexto 5">
            <a:extLst>
              <a:ext uri="{FF2B5EF4-FFF2-40B4-BE49-F238E27FC236}">
                <a16:creationId xmlns:a16="http://schemas.microsoft.com/office/drawing/2014/main" id="{803BBA2C-EB6E-8E0A-F229-3A39C3FE91C6}"/>
              </a:ext>
            </a:extLst>
          </p:cNvPr>
          <p:cNvSpPr txBox="1"/>
          <p:nvPr/>
        </p:nvSpPr>
        <p:spPr>
          <a:xfrm>
            <a:off x="8976466" y="4944392"/>
            <a:ext cx="3125478" cy="230832"/>
          </a:xfrm>
          <a:prstGeom prst="rect">
            <a:avLst/>
          </a:prstGeom>
          <a:noFill/>
        </p:spPr>
        <p:txBody>
          <a:bodyPr wrap="square" rtlCol="0">
            <a:spAutoFit/>
          </a:bodyPr>
          <a:lstStyle/>
          <a:p>
            <a:pPr algn="ctr"/>
            <a:r>
              <a:rPr lang="es-CO" sz="900" i="1" dirty="0">
                <a:solidFill>
                  <a:schemeClr val="accent5"/>
                </a:solidFill>
              </a:rPr>
              <a:t>Reporte con corte a 31 de enero</a:t>
            </a:r>
          </a:p>
        </p:txBody>
      </p:sp>
      <p:sp>
        <p:nvSpPr>
          <p:cNvPr id="4" name="CuadroTexto 3">
            <a:extLst>
              <a:ext uri="{FF2B5EF4-FFF2-40B4-BE49-F238E27FC236}">
                <a16:creationId xmlns:a16="http://schemas.microsoft.com/office/drawing/2014/main" id="{840A647C-6C58-2A82-FF55-C0D16EE89C21}"/>
              </a:ext>
            </a:extLst>
          </p:cNvPr>
          <p:cNvSpPr txBox="1"/>
          <p:nvPr/>
        </p:nvSpPr>
        <p:spPr>
          <a:xfrm>
            <a:off x="9277611" y="1979220"/>
            <a:ext cx="2702418" cy="769441"/>
          </a:xfrm>
          <a:prstGeom prst="rect">
            <a:avLst/>
          </a:prstGeom>
          <a:noFill/>
        </p:spPr>
        <p:txBody>
          <a:bodyPr wrap="square" rtlCol="0">
            <a:spAutoFit/>
          </a:bodyPr>
          <a:lstStyle/>
          <a:p>
            <a:r>
              <a:rPr lang="es-CO" sz="1100" dirty="0">
                <a:hlinkClick r:id="rId5"/>
              </a:rPr>
              <a:t>https://docs.google.com/spreadsheets/d/1YkaNwO97L9oTevF85cP4V5_-11b-aFaj/edit?usp=sharing&amp;ouid=114041446818666541968&amp;rtpof=true&amp;sd=true</a:t>
            </a:r>
            <a:endParaRPr lang="es-CO" sz="1100" dirty="0"/>
          </a:p>
        </p:txBody>
      </p:sp>
      <p:graphicFrame>
        <p:nvGraphicFramePr>
          <p:cNvPr id="10" name="Gráfico 9">
            <a:extLst>
              <a:ext uri="{FF2B5EF4-FFF2-40B4-BE49-F238E27FC236}">
                <a16:creationId xmlns:a16="http://schemas.microsoft.com/office/drawing/2014/main" id="{F599E498-97BA-44FB-BAB5-38C37C7511ED}"/>
              </a:ext>
            </a:extLst>
          </p:cNvPr>
          <p:cNvGraphicFramePr>
            <a:graphicFrameLocks/>
          </p:cNvGraphicFramePr>
          <p:nvPr>
            <p:extLst>
              <p:ext uri="{D42A27DB-BD31-4B8C-83A1-F6EECF244321}">
                <p14:modId xmlns:p14="http://schemas.microsoft.com/office/powerpoint/2010/main" val="972407670"/>
              </p:ext>
            </p:extLst>
          </p:nvPr>
        </p:nvGraphicFramePr>
        <p:xfrm>
          <a:off x="90055" y="49189"/>
          <a:ext cx="4295313" cy="2113427"/>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1" name="Gráfico 10">
            <a:extLst>
              <a:ext uri="{FF2B5EF4-FFF2-40B4-BE49-F238E27FC236}">
                <a16:creationId xmlns:a16="http://schemas.microsoft.com/office/drawing/2014/main" id="{CECBBB84-23CD-47E3-8CC0-2E8C21B2441E}"/>
              </a:ext>
            </a:extLst>
          </p:cNvPr>
          <p:cNvGraphicFramePr>
            <a:graphicFrameLocks/>
          </p:cNvGraphicFramePr>
          <p:nvPr>
            <p:extLst>
              <p:ext uri="{D42A27DB-BD31-4B8C-83A1-F6EECF244321}">
                <p14:modId xmlns:p14="http://schemas.microsoft.com/office/powerpoint/2010/main" val="179208476"/>
              </p:ext>
            </p:extLst>
          </p:nvPr>
        </p:nvGraphicFramePr>
        <p:xfrm>
          <a:off x="4440816" y="49189"/>
          <a:ext cx="4649677" cy="211662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6" name="Gráfico 15">
            <a:extLst>
              <a:ext uri="{FF2B5EF4-FFF2-40B4-BE49-F238E27FC236}">
                <a16:creationId xmlns:a16="http://schemas.microsoft.com/office/drawing/2014/main" id="{FDFC6632-414C-419B-9FDD-F2A82A6D569A}"/>
              </a:ext>
            </a:extLst>
          </p:cNvPr>
          <p:cNvGraphicFramePr>
            <a:graphicFrameLocks/>
          </p:cNvGraphicFramePr>
          <p:nvPr>
            <p:extLst>
              <p:ext uri="{D42A27DB-BD31-4B8C-83A1-F6EECF244321}">
                <p14:modId xmlns:p14="http://schemas.microsoft.com/office/powerpoint/2010/main" val="1804459769"/>
              </p:ext>
            </p:extLst>
          </p:nvPr>
        </p:nvGraphicFramePr>
        <p:xfrm>
          <a:off x="4902305" y="2225454"/>
          <a:ext cx="4188187" cy="2230445"/>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8" name="Gráfico 17">
            <a:extLst>
              <a:ext uri="{FF2B5EF4-FFF2-40B4-BE49-F238E27FC236}">
                <a16:creationId xmlns:a16="http://schemas.microsoft.com/office/drawing/2014/main" id="{EC6C2751-EE65-4F7F-9427-A5F6FDD031FF}"/>
              </a:ext>
            </a:extLst>
          </p:cNvPr>
          <p:cNvGraphicFramePr>
            <a:graphicFrameLocks/>
          </p:cNvGraphicFramePr>
          <p:nvPr>
            <p:extLst>
              <p:ext uri="{D42A27DB-BD31-4B8C-83A1-F6EECF244321}">
                <p14:modId xmlns:p14="http://schemas.microsoft.com/office/powerpoint/2010/main" val="47961108"/>
              </p:ext>
            </p:extLst>
          </p:nvPr>
        </p:nvGraphicFramePr>
        <p:xfrm>
          <a:off x="90055" y="2222261"/>
          <a:ext cx="4752392" cy="2230445"/>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19" name="Gráfico 18">
            <a:extLst>
              <a:ext uri="{FF2B5EF4-FFF2-40B4-BE49-F238E27FC236}">
                <a16:creationId xmlns:a16="http://schemas.microsoft.com/office/drawing/2014/main" id="{000DB906-9F96-42DB-B262-00711D0CC9AE}"/>
              </a:ext>
            </a:extLst>
          </p:cNvPr>
          <p:cNvGraphicFramePr>
            <a:graphicFrameLocks/>
          </p:cNvGraphicFramePr>
          <p:nvPr>
            <p:extLst>
              <p:ext uri="{D42A27DB-BD31-4B8C-83A1-F6EECF244321}">
                <p14:modId xmlns:p14="http://schemas.microsoft.com/office/powerpoint/2010/main" val="820635799"/>
              </p:ext>
            </p:extLst>
          </p:nvPr>
        </p:nvGraphicFramePr>
        <p:xfrm>
          <a:off x="90055" y="4512351"/>
          <a:ext cx="9000437" cy="2230445"/>
        </p:xfrm>
        <a:graphic>
          <a:graphicData uri="http://schemas.openxmlformats.org/drawingml/2006/chart">
            <c:chart xmlns:c="http://schemas.openxmlformats.org/drawingml/2006/chart" xmlns:r="http://schemas.openxmlformats.org/officeDocument/2006/relationships" r:id="rId10"/>
          </a:graphicData>
        </a:graphic>
      </p:graphicFrame>
      <p:sp>
        <p:nvSpPr>
          <p:cNvPr id="2" name="CuadroTexto 1">
            <a:extLst>
              <a:ext uri="{FF2B5EF4-FFF2-40B4-BE49-F238E27FC236}">
                <a16:creationId xmlns:a16="http://schemas.microsoft.com/office/drawing/2014/main" id="{733D0C13-DEC5-4C86-BA10-E933FFB9DD8D}"/>
              </a:ext>
            </a:extLst>
          </p:cNvPr>
          <p:cNvSpPr txBox="1"/>
          <p:nvPr/>
        </p:nvSpPr>
        <p:spPr>
          <a:xfrm>
            <a:off x="8004666" y="6058816"/>
            <a:ext cx="1012072" cy="646331"/>
          </a:xfrm>
          <a:prstGeom prst="rect">
            <a:avLst/>
          </a:prstGeom>
          <a:noFill/>
          <a:effectLst>
            <a:outerShdw blurRad="50800" dist="38100" dir="16200000" rotWithShape="0">
              <a:prstClr val="black">
                <a:alpha val="40000"/>
              </a:prstClr>
            </a:outerShdw>
          </a:effectLst>
        </p:spPr>
        <p:txBody>
          <a:bodyPr wrap="none" rtlCol="0">
            <a:spAutoFit/>
          </a:bodyPr>
          <a:lstStyle/>
          <a:p>
            <a:pPr algn="ctr"/>
            <a:r>
              <a:rPr lang="es-CO" b="1" i="1" dirty="0"/>
              <a:t>Total </a:t>
            </a:r>
          </a:p>
          <a:p>
            <a:pPr algn="ctr"/>
            <a:r>
              <a:rPr lang="es-CO" b="1" i="1" dirty="0"/>
              <a:t>139 P.M.</a:t>
            </a:r>
          </a:p>
        </p:txBody>
      </p:sp>
      <p:sp>
        <p:nvSpPr>
          <p:cNvPr id="20" name="CuadroTexto 19">
            <a:extLst>
              <a:ext uri="{FF2B5EF4-FFF2-40B4-BE49-F238E27FC236}">
                <a16:creationId xmlns:a16="http://schemas.microsoft.com/office/drawing/2014/main" id="{1C53AF8B-6ED0-42CC-B7D0-5D2B23B7FDCB}"/>
              </a:ext>
            </a:extLst>
          </p:cNvPr>
          <p:cNvSpPr txBox="1"/>
          <p:nvPr/>
        </p:nvSpPr>
        <p:spPr>
          <a:xfrm>
            <a:off x="4199516" y="4944392"/>
            <a:ext cx="482600" cy="230832"/>
          </a:xfrm>
          <a:prstGeom prst="rect">
            <a:avLst/>
          </a:prstGeom>
          <a:noFill/>
        </p:spPr>
        <p:txBody>
          <a:bodyPr wrap="square" rtlCol="0">
            <a:spAutoFit/>
          </a:bodyPr>
          <a:lstStyle/>
          <a:p>
            <a:r>
              <a:rPr lang="es-CO" sz="900" dirty="0"/>
              <a:t>30</a:t>
            </a:r>
          </a:p>
        </p:txBody>
      </p:sp>
    </p:spTree>
    <p:extLst>
      <p:ext uri="{BB962C8B-B14F-4D97-AF65-F5344CB8AC3E}">
        <p14:creationId xmlns:p14="http://schemas.microsoft.com/office/powerpoint/2010/main" val="3942472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30"/>
                                        </p:tgtEl>
                                        <p:attrNameLst>
                                          <p:attrName>style.visibility</p:attrName>
                                        </p:attrNameLst>
                                      </p:cBhvr>
                                      <p:to>
                                        <p:strVal val="visible"/>
                                      </p:to>
                                    </p:set>
                                    <p:animEffect transition="in" filter="fade">
                                      <p:cBhvr>
                                        <p:cTn id="7" dur="500"/>
                                        <p:tgtEl>
                                          <p:spTgt spid="13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5"/>
                                        </p:tgtEl>
                                        <p:attrNameLst>
                                          <p:attrName>style.visibility</p:attrName>
                                        </p:attrNameLst>
                                      </p:cBhvr>
                                      <p:to>
                                        <p:strVal val="visible"/>
                                      </p:to>
                                    </p:set>
                                    <p:animEffect transition="in" filter="fade">
                                      <p:cBhvr>
                                        <p:cTn id="11" dur="500"/>
                                        <p:tgtEl>
                                          <p:spTgt spid="1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60A7C85-7F4C-AFBF-56FA-8E81329523C6}"/>
              </a:ext>
            </a:extLst>
          </p:cNvPr>
          <p:cNvSpPr>
            <a:spLocks noGrp="1"/>
          </p:cNvSpPr>
          <p:nvPr>
            <p:ph idx="1"/>
          </p:nvPr>
        </p:nvSpPr>
        <p:spPr>
          <a:xfrm>
            <a:off x="0" y="461665"/>
            <a:ext cx="12191999" cy="6396336"/>
          </a:xfrm>
          <a:solidFill>
            <a:schemeClr val="accent5">
              <a:lumMod val="20000"/>
              <a:lumOff val="80000"/>
            </a:schemeClr>
          </a:solidFill>
        </p:spPr>
        <p:style>
          <a:lnRef idx="2">
            <a:schemeClr val="accent4"/>
          </a:lnRef>
          <a:fillRef idx="1">
            <a:schemeClr val="lt1"/>
          </a:fillRef>
          <a:effectRef idx="0">
            <a:schemeClr val="accent4"/>
          </a:effectRef>
          <a:fontRef idx="minor">
            <a:schemeClr val="dk1"/>
          </a:fontRef>
        </p:style>
        <p:txBody>
          <a:bodyPr>
            <a:noAutofit/>
          </a:bodyPr>
          <a:lstStyle/>
          <a:p>
            <a:pPr marL="0" indent="0" algn="just">
              <a:lnSpc>
                <a:spcPct val="107000"/>
              </a:lnSpc>
              <a:spcAft>
                <a:spcPts val="800"/>
              </a:spcAft>
              <a:buNone/>
            </a:pPr>
            <a:r>
              <a:rPr lang="es-CO" sz="1100" dirty="0">
                <a:effectLst/>
                <a:latin typeface="Calibri" panose="020F0502020204030204" pitchFamily="34" charset="0"/>
                <a:ea typeface="Calibri" panose="020F0502020204030204" pitchFamily="34" charset="0"/>
                <a:cs typeface="Calibri" panose="020F0502020204030204" pitchFamily="34" charset="0"/>
              </a:rPr>
              <a:t>El Objetivo del informe ejecutivo de planes de mejoramiento de la Oficina Asesora de Planeación, es dar a conocer gráficamente el estado actual de los planes internos previamente registrados en el aplicativo SMART de la Secretaría Jurídica Distrital.                                                                                                                                           </a:t>
            </a:r>
          </a:p>
          <a:p>
            <a:pPr marL="0" indent="0" algn="ctr">
              <a:lnSpc>
                <a:spcPct val="107000"/>
              </a:lnSpc>
              <a:spcAft>
                <a:spcPts val="800"/>
              </a:spcAft>
              <a:buNone/>
            </a:pPr>
            <a:r>
              <a:rPr lang="es-CO" sz="1100" b="1" u="sng" dirty="0">
                <a:effectLst/>
                <a:latin typeface="Calibri" panose="020F0502020204030204" pitchFamily="34" charset="0"/>
                <a:ea typeface="Calibri" panose="020F0502020204030204" pitchFamily="34" charset="0"/>
                <a:cs typeface="Calibri" panose="020F0502020204030204" pitchFamily="34" charset="0"/>
              </a:rPr>
              <a:t>Contenido</a:t>
            </a:r>
            <a:endParaRPr lang="es-CO" sz="11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07000"/>
              </a:lnSpc>
              <a:buFont typeface="+mj-lt"/>
              <a:buAutoNum type="arabicPeriod"/>
            </a:pPr>
            <a:r>
              <a:rPr lang="es-CO" sz="1100" b="1" i="1" dirty="0">
                <a:effectLst/>
                <a:latin typeface="Calibri" panose="020F0502020204030204" pitchFamily="34" charset="0"/>
                <a:ea typeface="Calibri" panose="020F0502020204030204" pitchFamily="34" charset="0"/>
                <a:cs typeface="Calibri" panose="020F0502020204030204" pitchFamily="34" charset="0"/>
              </a:rPr>
              <a:t>Total de </a:t>
            </a:r>
            <a:r>
              <a:rPr lang="es-CO" sz="1100" b="1" i="1" dirty="0">
                <a:latin typeface="Calibri" panose="020F0502020204030204" pitchFamily="34" charset="0"/>
                <a:ea typeface="Calibri" panose="020F0502020204030204" pitchFamily="34" charset="0"/>
                <a:cs typeface="Calibri" panose="020F0502020204030204" pitchFamily="34" charset="0"/>
              </a:rPr>
              <a:t>planes de mejoramiento </a:t>
            </a:r>
            <a:r>
              <a:rPr lang="es-CO" sz="1100" b="1" i="1" dirty="0">
                <a:effectLst/>
                <a:latin typeface="Calibri" panose="020F0502020204030204" pitchFamily="34" charset="0"/>
                <a:ea typeface="Calibri" panose="020F0502020204030204" pitchFamily="34" charset="0"/>
                <a:cs typeface="Calibri" panose="020F0502020204030204" pitchFamily="34" charset="0"/>
              </a:rPr>
              <a:t>registrados:</a:t>
            </a:r>
            <a:r>
              <a:rPr lang="es-CO" sz="1100" b="1" dirty="0">
                <a:effectLst/>
                <a:latin typeface="Calibri" panose="020F0502020204030204" pitchFamily="34" charset="0"/>
                <a:ea typeface="Calibri" panose="020F0502020204030204" pitchFamily="34" charset="0"/>
                <a:cs typeface="Calibri" panose="020F0502020204030204" pitchFamily="34" charset="0"/>
              </a:rPr>
              <a:t>  </a:t>
            </a:r>
            <a:r>
              <a:rPr lang="es-CO" sz="1100" dirty="0">
                <a:effectLst/>
                <a:latin typeface="Calibri" panose="020F0502020204030204" pitchFamily="34" charset="0"/>
                <a:ea typeface="Calibri" panose="020F0502020204030204" pitchFamily="34" charset="0"/>
                <a:cs typeface="Calibri" panose="020F0502020204030204" pitchFamily="34" charset="0"/>
              </a:rPr>
              <a:t>Relaciona el total de planes de mejoramiento suscritos durante las vigencias en el aplicativo SMART.</a:t>
            </a:r>
          </a:p>
          <a:p>
            <a:pPr marL="342900" lvl="0" indent="-342900" algn="just">
              <a:lnSpc>
                <a:spcPct val="107000"/>
              </a:lnSpc>
              <a:buFont typeface="+mj-lt"/>
              <a:buAutoNum type="arabicPeriod"/>
            </a:pPr>
            <a:r>
              <a:rPr lang="es-CO" sz="1100" b="1" i="1" dirty="0">
                <a:effectLst/>
                <a:latin typeface="Calibri" panose="020F0502020204030204" pitchFamily="34" charset="0"/>
                <a:ea typeface="Calibri" panose="020F0502020204030204" pitchFamily="34" charset="0"/>
                <a:cs typeface="Calibri" panose="020F0502020204030204" pitchFamily="34" charset="0"/>
              </a:rPr>
              <a:t>P</a:t>
            </a:r>
            <a:r>
              <a:rPr lang="es-CO" sz="1100" b="1" i="1" dirty="0">
                <a:latin typeface="Calibri" panose="020F0502020204030204" pitchFamily="34" charset="0"/>
                <a:ea typeface="Calibri" panose="020F0502020204030204" pitchFamily="34" charset="0"/>
                <a:cs typeface="Calibri" panose="020F0502020204030204" pitchFamily="34" charset="0"/>
              </a:rPr>
              <a:t>lanes de mejoramiento</a:t>
            </a:r>
            <a:r>
              <a:rPr lang="es-CO" sz="1100" b="1" i="1" dirty="0">
                <a:effectLst/>
                <a:latin typeface="Calibri" panose="020F0502020204030204" pitchFamily="34" charset="0"/>
                <a:ea typeface="Calibri" panose="020F0502020204030204" pitchFamily="34" charset="0"/>
                <a:cs typeface="Calibri" panose="020F0502020204030204" pitchFamily="34" charset="0"/>
              </a:rPr>
              <a:t> registrados por mes:</a:t>
            </a:r>
            <a:r>
              <a:rPr lang="es-CO" sz="1100" b="1" dirty="0">
                <a:effectLst/>
                <a:latin typeface="Calibri" panose="020F0502020204030204" pitchFamily="34" charset="0"/>
                <a:ea typeface="Calibri" panose="020F0502020204030204" pitchFamily="34" charset="0"/>
                <a:cs typeface="Calibri" panose="020F0502020204030204" pitchFamily="34" charset="0"/>
              </a:rPr>
              <a:t> </a:t>
            </a:r>
            <a:r>
              <a:rPr lang="es-CO" sz="1100" dirty="0">
                <a:effectLst/>
                <a:latin typeface="Calibri" panose="020F0502020204030204" pitchFamily="34" charset="0"/>
                <a:ea typeface="Calibri" panose="020F0502020204030204" pitchFamily="34" charset="0"/>
                <a:cs typeface="Calibri" panose="020F0502020204030204" pitchFamily="34" charset="0"/>
              </a:rPr>
              <a:t>Cantidad de planes de mejoramiento registrados por mes en cada vigencia en el aplicativo SMART.</a:t>
            </a:r>
          </a:p>
          <a:p>
            <a:pPr marL="342900" lvl="0" indent="-342900" algn="just">
              <a:lnSpc>
                <a:spcPct val="107000"/>
              </a:lnSpc>
              <a:buFont typeface="+mj-lt"/>
              <a:buAutoNum type="arabicPeriod"/>
            </a:pPr>
            <a:r>
              <a:rPr lang="es-CO" sz="1100" b="1" i="1" dirty="0">
                <a:effectLst/>
                <a:latin typeface="Calibri" panose="020F0502020204030204" pitchFamily="34" charset="0"/>
                <a:ea typeface="Calibri" panose="020F0502020204030204" pitchFamily="34" charset="0"/>
                <a:cs typeface="Calibri" panose="020F0502020204030204" pitchFamily="34" charset="0"/>
              </a:rPr>
              <a:t>Total </a:t>
            </a:r>
            <a:r>
              <a:rPr lang="es-CO" sz="1100" b="1" i="1" dirty="0">
                <a:latin typeface="Calibri" panose="020F0502020204030204" pitchFamily="34" charset="0"/>
                <a:ea typeface="Calibri" panose="020F0502020204030204" pitchFamily="34" charset="0"/>
                <a:cs typeface="Calibri" panose="020F0502020204030204" pitchFamily="34" charset="0"/>
              </a:rPr>
              <a:t>planes de mejoramiento </a:t>
            </a:r>
            <a:r>
              <a:rPr lang="es-CO" sz="1100" b="1" i="1" dirty="0">
                <a:effectLst/>
                <a:latin typeface="Calibri" panose="020F0502020204030204" pitchFamily="34" charset="0"/>
                <a:ea typeface="Calibri" panose="020F0502020204030204" pitchFamily="34" charset="0"/>
                <a:cs typeface="Calibri" panose="020F0502020204030204" pitchFamily="34" charset="0"/>
              </a:rPr>
              <a:t>por tipo de fuente:</a:t>
            </a:r>
            <a:r>
              <a:rPr lang="es-CO" sz="1100" b="1" dirty="0">
                <a:effectLst/>
                <a:latin typeface="Calibri" panose="020F0502020204030204" pitchFamily="34" charset="0"/>
                <a:ea typeface="Calibri" panose="020F0502020204030204" pitchFamily="34" charset="0"/>
                <a:cs typeface="Calibri" panose="020F0502020204030204" pitchFamily="34" charset="0"/>
              </a:rPr>
              <a:t> </a:t>
            </a:r>
            <a:r>
              <a:rPr lang="es-CO" sz="1100" dirty="0">
                <a:effectLst/>
                <a:latin typeface="Calibri" panose="020F0502020204030204" pitchFamily="34" charset="0"/>
                <a:ea typeface="Calibri" panose="020F0502020204030204" pitchFamily="34" charset="0"/>
                <a:cs typeface="Calibri" panose="020F0502020204030204" pitchFamily="34" charset="0"/>
              </a:rPr>
              <a:t>Muestra</a:t>
            </a:r>
            <a:r>
              <a:rPr lang="es-CO" sz="1100" b="1" dirty="0">
                <a:effectLst/>
                <a:latin typeface="Calibri" panose="020F0502020204030204" pitchFamily="34" charset="0"/>
                <a:ea typeface="Calibri" panose="020F0502020204030204" pitchFamily="34" charset="0"/>
                <a:cs typeface="Calibri" panose="020F0502020204030204" pitchFamily="34" charset="0"/>
              </a:rPr>
              <a:t> </a:t>
            </a:r>
            <a:r>
              <a:rPr lang="es-CO" sz="1100" dirty="0">
                <a:effectLst/>
                <a:latin typeface="Calibri" panose="020F0502020204030204" pitchFamily="34" charset="0"/>
                <a:ea typeface="Calibri" panose="020F0502020204030204" pitchFamily="34" charset="0"/>
                <a:cs typeface="Calibri" panose="020F0502020204030204" pitchFamily="34" charset="0"/>
              </a:rPr>
              <a:t>los planes de mejoramiento registrados a través de las distintas fuentes</a:t>
            </a:r>
            <a:r>
              <a:rPr lang="es-CO" sz="1100" b="1" dirty="0">
                <a:effectLst/>
                <a:latin typeface="Calibri" panose="020F0502020204030204" pitchFamily="34" charset="0"/>
                <a:ea typeface="Calibri" panose="020F0502020204030204" pitchFamily="34" charset="0"/>
                <a:cs typeface="Calibri" panose="020F0502020204030204" pitchFamily="34" charset="0"/>
              </a:rPr>
              <a:t> </a:t>
            </a:r>
            <a:r>
              <a:rPr lang="es-CO" sz="1100" dirty="0">
                <a:effectLst/>
                <a:latin typeface="Calibri" panose="020F0502020204030204" pitchFamily="34" charset="0"/>
                <a:ea typeface="Calibri" panose="020F0502020204030204" pitchFamily="34" charset="0"/>
                <a:cs typeface="Calibri" panose="020F0502020204030204" pitchFamily="34" charset="0"/>
              </a:rPr>
              <a:t>del aplicativo SMART.</a:t>
            </a:r>
          </a:p>
          <a:p>
            <a:pPr marL="0" indent="0" algn="just">
              <a:lnSpc>
                <a:spcPct val="107000"/>
              </a:lnSpc>
              <a:spcAft>
                <a:spcPts val="800"/>
              </a:spcAft>
              <a:buNone/>
            </a:pPr>
            <a:r>
              <a:rPr lang="es-CO" sz="1100" b="1" u="sng" dirty="0">
                <a:effectLst/>
                <a:latin typeface="Calibri" panose="020F0502020204030204" pitchFamily="34" charset="0"/>
                <a:ea typeface="Calibri" panose="020F0502020204030204" pitchFamily="34" charset="0"/>
                <a:cs typeface="Calibri" panose="020F0502020204030204" pitchFamily="34" charset="0"/>
              </a:rPr>
              <a:t>Fuentes:</a:t>
            </a:r>
            <a:r>
              <a:rPr lang="es-CO" sz="1100" b="1" dirty="0">
                <a:effectLst/>
                <a:latin typeface="Calibri" panose="020F0502020204030204" pitchFamily="34" charset="0"/>
                <a:ea typeface="Calibri" panose="020F0502020204030204" pitchFamily="34" charset="0"/>
                <a:cs typeface="Calibri" panose="020F0502020204030204" pitchFamily="34" charset="0"/>
              </a:rPr>
              <a:t>    . OCI:</a:t>
            </a:r>
            <a:r>
              <a:rPr lang="es-CO" sz="1100" dirty="0">
                <a:effectLst/>
                <a:latin typeface="Calibri" panose="020F0502020204030204" pitchFamily="34" charset="0"/>
                <a:ea typeface="Calibri" panose="020F0502020204030204" pitchFamily="34" charset="0"/>
                <a:cs typeface="Calibri" panose="020F0502020204030204" pitchFamily="34" charset="0"/>
              </a:rPr>
              <a:t> </a:t>
            </a:r>
            <a:r>
              <a:rPr lang="es-CO" sz="1100" dirty="0">
                <a:latin typeface="Calibri" panose="020F0502020204030204" pitchFamily="34" charset="0"/>
                <a:ea typeface="Calibri" panose="020F0502020204030204" pitchFamily="34" charset="0"/>
                <a:cs typeface="Calibri" panose="020F0502020204030204" pitchFamily="34" charset="0"/>
              </a:rPr>
              <a:t>P</a:t>
            </a:r>
            <a:r>
              <a:rPr lang="es-CO" sz="1100" dirty="0">
                <a:effectLst/>
                <a:latin typeface="Calibri" panose="020F0502020204030204" pitchFamily="34" charset="0"/>
                <a:ea typeface="Calibri" panose="020F0502020204030204" pitchFamily="34" charset="0"/>
                <a:cs typeface="Calibri" panose="020F0502020204030204" pitchFamily="34" charset="0"/>
              </a:rPr>
              <a:t>roducto de auditorías internas de gestión y calidad de la Oficina de Control </a:t>
            </a:r>
            <a:r>
              <a:rPr lang="es-CO" sz="1100" dirty="0">
                <a:latin typeface="Calibri" panose="020F0502020204030204" pitchFamily="34" charset="0"/>
                <a:ea typeface="Calibri" panose="020F0502020204030204" pitchFamily="34" charset="0"/>
                <a:cs typeface="Calibri" panose="020F0502020204030204" pitchFamily="34" charset="0"/>
              </a:rPr>
              <a:t>I</a:t>
            </a:r>
            <a:r>
              <a:rPr lang="es-CO" sz="1100" dirty="0">
                <a:effectLst/>
                <a:latin typeface="Calibri" panose="020F0502020204030204" pitchFamily="34" charset="0"/>
                <a:ea typeface="Calibri" panose="020F0502020204030204" pitchFamily="34" charset="0"/>
                <a:cs typeface="Calibri" panose="020F0502020204030204" pitchFamily="34" charset="0"/>
              </a:rPr>
              <a:t>nterno.</a:t>
            </a:r>
          </a:p>
          <a:p>
            <a:pPr algn="just">
              <a:lnSpc>
                <a:spcPct val="107000"/>
              </a:lnSpc>
              <a:spcAft>
                <a:spcPts val="800"/>
              </a:spcAft>
            </a:pPr>
            <a:r>
              <a:rPr lang="es-CO" sz="1100" b="1" dirty="0">
                <a:effectLst/>
                <a:latin typeface="Calibri" panose="020F0502020204030204" pitchFamily="34" charset="0"/>
                <a:ea typeface="Calibri" panose="020F0502020204030204" pitchFamily="34" charset="0"/>
                <a:cs typeface="Calibri" panose="020F0502020204030204" pitchFamily="34" charset="0"/>
              </a:rPr>
              <a:t>Análisis de riesgos de corrupción, Análisis de riesgos de gestión, Autoevaluación y/o auto-revisión de los procesos, Producto no conforme, Rendición de cuentas, Resultado de Auditorías Externas, Revisión por la Dirección, entre otras:</a:t>
            </a:r>
            <a:r>
              <a:rPr lang="es-CO" sz="1100" dirty="0">
                <a:effectLst/>
                <a:latin typeface="Calibri" panose="020F0502020204030204" pitchFamily="34" charset="0"/>
                <a:ea typeface="Calibri" panose="020F0502020204030204" pitchFamily="34" charset="0"/>
                <a:cs typeface="Calibri" panose="020F0502020204030204" pitchFamily="34" charset="0"/>
              </a:rPr>
              <a:t> Producto de ejercicios de identificación internos por parte de los procesos de la Entidad.</a:t>
            </a:r>
          </a:p>
          <a:p>
            <a:pPr marL="0" lvl="0" indent="0" algn="just">
              <a:lnSpc>
                <a:spcPct val="107000"/>
              </a:lnSpc>
              <a:spcAft>
                <a:spcPts val="800"/>
              </a:spcAft>
              <a:buNone/>
            </a:pPr>
            <a:r>
              <a:rPr lang="es-CO" sz="1100" b="1" i="1" dirty="0">
                <a:effectLst/>
                <a:latin typeface="Calibri" panose="020F0502020204030204" pitchFamily="34" charset="0"/>
                <a:ea typeface="Calibri" panose="020F0502020204030204" pitchFamily="34" charset="0"/>
                <a:cs typeface="Calibri" panose="020F0502020204030204" pitchFamily="34" charset="0"/>
              </a:rPr>
              <a:t>4.        Estado general de planes de mejoramiento:</a:t>
            </a:r>
            <a:r>
              <a:rPr lang="es-CO" sz="1100" b="1" dirty="0">
                <a:effectLst/>
                <a:latin typeface="Calibri" panose="020F0502020204030204" pitchFamily="34" charset="0"/>
                <a:ea typeface="Calibri" panose="020F0502020204030204" pitchFamily="34" charset="0"/>
                <a:cs typeface="Calibri" panose="020F0502020204030204" pitchFamily="34" charset="0"/>
              </a:rPr>
              <a:t> </a:t>
            </a:r>
            <a:r>
              <a:rPr lang="es-CO" sz="1100" dirty="0">
                <a:effectLst/>
                <a:latin typeface="Calibri" panose="020F0502020204030204" pitchFamily="34" charset="0"/>
                <a:ea typeface="Calibri" panose="020F0502020204030204" pitchFamily="34" charset="0"/>
                <a:cs typeface="Calibri" panose="020F0502020204030204" pitchFamily="34" charset="0"/>
              </a:rPr>
              <a:t>Relaciona el número de planes de mejoramiento por estado que clasifica el aplicativo SMART.</a:t>
            </a:r>
          </a:p>
          <a:p>
            <a:pPr marL="0" indent="0" algn="just">
              <a:lnSpc>
                <a:spcPct val="107000"/>
              </a:lnSpc>
              <a:spcAft>
                <a:spcPts val="800"/>
              </a:spcAft>
              <a:buNone/>
            </a:pPr>
            <a:r>
              <a:rPr lang="es-CO" sz="1100" b="1" i="1" u="sng" dirty="0">
                <a:effectLst/>
                <a:latin typeface="Calibri" panose="020F0502020204030204" pitchFamily="34" charset="0"/>
                <a:ea typeface="Calibri" panose="020F0502020204030204" pitchFamily="34" charset="0"/>
                <a:cs typeface="Calibri" panose="020F0502020204030204" pitchFamily="34" charset="0"/>
              </a:rPr>
              <a:t>Clasificación Estado:</a:t>
            </a:r>
            <a:r>
              <a:rPr lang="es-CO" sz="1100" b="1" i="1" dirty="0">
                <a:effectLst/>
                <a:latin typeface="Calibri" panose="020F0502020204030204" pitchFamily="34" charset="0"/>
                <a:ea typeface="Calibri" panose="020F0502020204030204" pitchFamily="34" charset="0"/>
                <a:cs typeface="Calibri" panose="020F0502020204030204" pitchFamily="34" charset="0"/>
              </a:rPr>
              <a:t>   .  </a:t>
            </a:r>
            <a:r>
              <a:rPr lang="es-CO" sz="1100" b="1" dirty="0">
                <a:effectLst/>
                <a:latin typeface="Calibri" panose="020F0502020204030204" pitchFamily="34" charset="0"/>
                <a:ea typeface="Calibri" panose="020F0502020204030204" pitchFamily="34" charset="0"/>
                <a:cs typeface="Calibri" panose="020F0502020204030204" pitchFamily="34" charset="0"/>
              </a:rPr>
              <a:t>Abierto:</a:t>
            </a:r>
            <a:r>
              <a:rPr lang="es-CO" sz="1100" dirty="0">
                <a:effectLst/>
                <a:latin typeface="Calibri" panose="020F0502020204030204" pitchFamily="34" charset="0"/>
                <a:ea typeface="Calibri" panose="020F0502020204030204" pitchFamily="34" charset="0"/>
                <a:cs typeface="Calibri" panose="020F0502020204030204" pitchFamily="34" charset="0"/>
              </a:rPr>
              <a:t> Planes de mejoramiento que se encuentra en proceso o desarrollo de las distintas actividades descritas (0%-100%).</a:t>
            </a:r>
          </a:p>
          <a:p>
            <a:pPr marL="0" indent="0" algn="just">
              <a:lnSpc>
                <a:spcPct val="107000"/>
              </a:lnSpc>
              <a:spcAft>
                <a:spcPts val="800"/>
              </a:spcAft>
              <a:buNone/>
            </a:pPr>
            <a:r>
              <a:rPr lang="es-CO" sz="1100" dirty="0">
                <a:effectLst/>
                <a:latin typeface="Calibri" panose="020F0502020204030204" pitchFamily="34" charset="0"/>
                <a:ea typeface="Calibri" panose="020F0502020204030204" pitchFamily="34" charset="0"/>
                <a:cs typeface="Calibri" panose="020F0502020204030204" pitchFamily="34" charset="0"/>
              </a:rPr>
              <a:t>En caso de estar un plan al 100% y continuar abierto, indica que falta su evaluación y cierre en el aplicativo SMART, para pasar de estado abierto a cerrado efectivo. </a:t>
            </a:r>
          </a:p>
          <a:p>
            <a:pPr marL="0" indent="0" algn="just">
              <a:lnSpc>
                <a:spcPct val="107000"/>
              </a:lnSpc>
              <a:spcAft>
                <a:spcPts val="800"/>
              </a:spcAft>
              <a:buNone/>
            </a:pPr>
            <a:r>
              <a:rPr lang="es-CO" sz="1100" dirty="0">
                <a:effectLst/>
                <a:latin typeface="Calibri" panose="020F0502020204030204" pitchFamily="34" charset="0"/>
                <a:ea typeface="Calibri" panose="020F0502020204030204" pitchFamily="34" charset="0"/>
                <a:cs typeface="Calibri" panose="020F0502020204030204" pitchFamily="34" charset="0"/>
              </a:rPr>
              <a:t>Respecto a planes de fuente OCI, se realizará la evaluación del plan de mejoramiento, de acuerdo con la efectividad de las actividades cumplidas, pasados los 180 días. En el SMART, se realizará la evaluación final de cierre del plan de mejoramiento el cual pasará de estado abierto a cerrado efectivo.</a:t>
            </a:r>
          </a:p>
          <a:p>
            <a:pPr algn="just">
              <a:lnSpc>
                <a:spcPct val="107000"/>
              </a:lnSpc>
            </a:pPr>
            <a:r>
              <a:rPr lang="es-CO" sz="1100" b="1" dirty="0">
                <a:effectLst/>
                <a:latin typeface="Calibri" panose="020F0502020204030204" pitchFamily="34" charset="0"/>
                <a:ea typeface="Calibri" panose="020F0502020204030204" pitchFamily="34" charset="0"/>
                <a:cs typeface="Calibri" panose="020F0502020204030204" pitchFamily="34" charset="0"/>
              </a:rPr>
              <a:t>Cerrado efectivo:</a:t>
            </a:r>
            <a:r>
              <a:rPr lang="es-CO" sz="1100" dirty="0">
                <a:effectLst/>
                <a:latin typeface="Calibri" panose="020F0502020204030204" pitchFamily="34" charset="0"/>
                <a:ea typeface="Calibri" panose="020F0502020204030204" pitchFamily="34" charset="0"/>
                <a:cs typeface="Calibri" panose="020F0502020204030204" pitchFamily="34" charset="0"/>
              </a:rPr>
              <a:t> Plan de mejoramiento que está al 100% además cuenta con evaluación de plan y evaluación final de cierre en el aplicativo SMART.</a:t>
            </a:r>
          </a:p>
          <a:p>
            <a:pPr algn="just">
              <a:lnSpc>
                <a:spcPct val="107000"/>
              </a:lnSpc>
            </a:pPr>
            <a:r>
              <a:rPr lang="es-CO" sz="1100" b="1" dirty="0">
                <a:effectLst/>
                <a:latin typeface="Calibri" panose="020F0502020204030204" pitchFamily="34" charset="0"/>
                <a:ea typeface="Calibri" panose="020F0502020204030204" pitchFamily="34" charset="0"/>
                <a:cs typeface="Calibri" panose="020F0502020204030204" pitchFamily="34" charset="0"/>
              </a:rPr>
              <a:t>Rechazado:</a:t>
            </a:r>
            <a:r>
              <a:rPr lang="es-CO" sz="1100" dirty="0">
                <a:effectLst/>
                <a:latin typeface="Calibri" panose="020F0502020204030204" pitchFamily="34" charset="0"/>
                <a:ea typeface="Calibri" panose="020F0502020204030204" pitchFamily="34" charset="0"/>
                <a:cs typeface="Calibri" panose="020F0502020204030204" pitchFamily="34" charset="0"/>
              </a:rPr>
              <a:t> Plan de mejoramiento rechazado por distintas razones (error involuntario o no es procedente su creación).</a:t>
            </a:r>
          </a:p>
          <a:p>
            <a:pPr marL="0" lvl="0" indent="0" algn="just">
              <a:lnSpc>
                <a:spcPct val="107000"/>
              </a:lnSpc>
              <a:spcAft>
                <a:spcPts val="800"/>
              </a:spcAft>
              <a:buNone/>
            </a:pPr>
            <a:r>
              <a:rPr lang="es-CO" sz="1100" b="1" i="1" dirty="0">
                <a:effectLst/>
                <a:latin typeface="Calibri" panose="020F0502020204030204" pitchFamily="34" charset="0"/>
                <a:ea typeface="Calibri" panose="020F0502020204030204" pitchFamily="34" charset="0"/>
                <a:cs typeface="Calibri" panose="020F0502020204030204" pitchFamily="34" charset="0"/>
              </a:rPr>
              <a:t>5.         Planes </a:t>
            </a:r>
            <a:r>
              <a:rPr lang="es-CO" sz="1100" b="1" i="1" dirty="0">
                <a:latin typeface="Calibri" panose="020F0502020204030204" pitchFamily="34" charset="0"/>
                <a:ea typeface="Calibri" panose="020F0502020204030204" pitchFamily="34" charset="0"/>
                <a:cs typeface="Calibri" panose="020F0502020204030204" pitchFamily="34" charset="0"/>
              </a:rPr>
              <a:t>de m</a:t>
            </a:r>
            <a:r>
              <a:rPr lang="es-CO" sz="1100" b="1" i="1" dirty="0">
                <a:effectLst/>
                <a:latin typeface="Calibri" panose="020F0502020204030204" pitchFamily="34" charset="0"/>
                <a:ea typeface="Calibri" panose="020F0502020204030204" pitchFamily="34" charset="0"/>
                <a:cs typeface="Calibri" panose="020F0502020204030204" pitchFamily="34" charset="0"/>
              </a:rPr>
              <a:t>ejoramiento por proceso:</a:t>
            </a:r>
            <a:r>
              <a:rPr lang="es-CO" sz="1100" b="1" dirty="0">
                <a:effectLst/>
                <a:latin typeface="Calibri" panose="020F0502020204030204" pitchFamily="34" charset="0"/>
                <a:ea typeface="Calibri" panose="020F0502020204030204" pitchFamily="34" charset="0"/>
                <a:cs typeface="Calibri" panose="020F0502020204030204" pitchFamily="34" charset="0"/>
              </a:rPr>
              <a:t> </a:t>
            </a:r>
            <a:r>
              <a:rPr lang="es-CO" sz="1100" dirty="0">
                <a:effectLst/>
                <a:latin typeface="Calibri" panose="020F0502020204030204" pitchFamily="34" charset="0"/>
                <a:ea typeface="Calibri" panose="020F0502020204030204" pitchFamily="34" charset="0"/>
                <a:cs typeface="Calibri" panose="020F0502020204030204" pitchFamily="34" charset="0"/>
              </a:rPr>
              <a:t>Relaciona la cantidad de planes de mejoramiento registrados por cada uno de los procesos de la Entidad.</a:t>
            </a:r>
            <a:r>
              <a:rPr lang="es-CO" sz="1100" b="1" dirty="0">
                <a:effectLst/>
                <a:latin typeface="Calibri" panose="020F0502020204030204" pitchFamily="34" charset="0"/>
                <a:ea typeface="Calibri" panose="020F0502020204030204" pitchFamily="34" charset="0"/>
                <a:cs typeface="Calibri" panose="020F0502020204030204" pitchFamily="34" charset="0"/>
              </a:rPr>
              <a:t> </a:t>
            </a:r>
            <a:endParaRPr lang="es-CO" sz="1100" dirty="0">
              <a:effectLst/>
              <a:latin typeface="Calibri" panose="020F0502020204030204" pitchFamily="34" charset="0"/>
              <a:ea typeface="Calibri" panose="020F0502020204030204" pitchFamily="34" charset="0"/>
              <a:cs typeface="Calibri" panose="020F0502020204030204" pitchFamily="34" charset="0"/>
            </a:endParaRPr>
          </a:p>
          <a:p>
            <a:pPr marL="0" indent="0" algn="just">
              <a:lnSpc>
                <a:spcPct val="107000"/>
              </a:lnSpc>
              <a:spcAft>
                <a:spcPts val="800"/>
              </a:spcAft>
              <a:buNone/>
            </a:pPr>
            <a:r>
              <a:rPr lang="es-CO" sz="1100" b="1" u="sng" dirty="0">
                <a:effectLst/>
                <a:latin typeface="Calibri" panose="020F0502020204030204" pitchFamily="34" charset="0"/>
                <a:ea typeface="Calibri" panose="020F0502020204030204" pitchFamily="34" charset="0"/>
                <a:cs typeface="Calibri" panose="020F0502020204030204" pitchFamily="34" charset="0"/>
              </a:rPr>
              <a:t>Estado de planes abiertos: </a:t>
            </a:r>
            <a:r>
              <a:rPr lang="es-CO" sz="1100" dirty="0">
                <a:effectLst/>
                <a:latin typeface="Calibri" panose="020F0502020204030204" pitchFamily="34" charset="0"/>
                <a:ea typeface="Calibri" panose="020F0502020204030204" pitchFamily="34" charset="0"/>
                <a:cs typeface="Calibri" panose="020F0502020204030204" pitchFamily="34" charset="0"/>
              </a:rPr>
              <a:t>Informa el número de Planes de Mejoramiento abiertos a la fecha por Fuente OCI y todas las demás (otras fuentes).</a:t>
            </a:r>
            <a:r>
              <a:rPr lang="es-CO" sz="1100" b="1" u="sng" dirty="0">
                <a:effectLst/>
                <a:latin typeface="Calibri" panose="020F0502020204030204" pitchFamily="34" charset="0"/>
                <a:ea typeface="Calibri" panose="020F0502020204030204" pitchFamily="34" charset="0"/>
                <a:cs typeface="Calibri" panose="020F0502020204030204" pitchFamily="34" charset="0"/>
              </a:rPr>
              <a:t> </a:t>
            </a:r>
            <a:endParaRPr lang="es-CO" sz="1100" dirty="0">
              <a:effectLst/>
              <a:latin typeface="Calibri" panose="020F0502020204030204" pitchFamily="34" charset="0"/>
              <a:ea typeface="Calibri" panose="020F0502020204030204" pitchFamily="34" charset="0"/>
              <a:cs typeface="Calibri" panose="020F0502020204030204" pitchFamily="34" charset="0"/>
            </a:endParaRPr>
          </a:p>
          <a:p>
            <a:pPr marL="0" indent="0" algn="just">
              <a:lnSpc>
                <a:spcPct val="107000"/>
              </a:lnSpc>
              <a:spcAft>
                <a:spcPts val="800"/>
              </a:spcAft>
              <a:buNone/>
            </a:pPr>
            <a:r>
              <a:rPr lang="es-CO" sz="1100" b="1" u="sng" dirty="0">
                <a:effectLst/>
                <a:latin typeface="Calibri" panose="020F0502020204030204" pitchFamily="34" charset="0"/>
                <a:ea typeface="Calibri" panose="020F0502020204030204" pitchFamily="34" charset="0"/>
                <a:cs typeface="Calibri" panose="020F0502020204030204" pitchFamily="34" charset="0"/>
              </a:rPr>
              <a:t>Consulta en</a:t>
            </a:r>
            <a:r>
              <a:rPr lang="es-CO" sz="1100" b="1" dirty="0">
                <a:effectLst/>
                <a:latin typeface="Calibri" panose="020F0502020204030204" pitchFamily="34" charset="0"/>
                <a:ea typeface="Calibri" panose="020F0502020204030204" pitchFamily="34" charset="0"/>
                <a:cs typeface="Calibri" panose="020F0502020204030204" pitchFamily="34" charset="0"/>
              </a:rPr>
              <a:t>: </a:t>
            </a:r>
            <a:r>
              <a:rPr lang="es-CO" sz="1100" dirty="0">
                <a:latin typeface="Calibri" panose="020F0502020204030204" pitchFamily="34" charset="0"/>
                <a:ea typeface="Calibri" panose="020F0502020204030204" pitchFamily="34" charset="0"/>
                <a:cs typeface="Calibri" panose="020F0502020204030204" pitchFamily="34" charset="0"/>
              </a:rPr>
              <a:t>E</a:t>
            </a:r>
            <a:r>
              <a:rPr lang="es-CO" sz="1100" dirty="0">
                <a:effectLst/>
                <a:latin typeface="Calibri" panose="020F0502020204030204" pitchFamily="34" charset="0"/>
                <a:ea typeface="Calibri" panose="020F0502020204030204" pitchFamily="34" charset="0"/>
                <a:cs typeface="Calibri" panose="020F0502020204030204" pitchFamily="34" charset="0"/>
              </a:rPr>
              <a:t>nlace que permite acceder al detalle de todos los planes de mejoramiento registrados en el aplicativo SMART y los resaltados con color indican que se vencen durante el mes en curso. </a:t>
            </a:r>
          </a:p>
        </p:txBody>
      </p:sp>
      <p:sp>
        <p:nvSpPr>
          <p:cNvPr id="4" name="Rectángulo 3">
            <a:extLst>
              <a:ext uri="{FF2B5EF4-FFF2-40B4-BE49-F238E27FC236}">
                <a16:creationId xmlns:a16="http://schemas.microsoft.com/office/drawing/2014/main" id="{C0D0C1EB-E6E0-0B70-1FCF-FFC5DAFE1DEF}"/>
              </a:ext>
            </a:extLst>
          </p:cNvPr>
          <p:cNvSpPr/>
          <p:nvPr/>
        </p:nvSpPr>
        <p:spPr>
          <a:xfrm>
            <a:off x="1" y="0"/>
            <a:ext cx="12191998" cy="461665"/>
          </a:xfrm>
          <a:prstGeom prst="rect">
            <a:avLst/>
          </a:prstGeom>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a:r>
              <a:rPr lang="es-CO" sz="2400" b="1" cap="none" spc="0" dirty="0">
                <a:ln w="0"/>
                <a:solidFill>
                  <a:schemeClr val="tx1"/>
                </a:solidFill>
                <a:effectLst/>
              </a:rPr>
              <a:t>GUÍA DE INTERPRETACIÓN DE INFORME EJECUTIVO DE PLANES DE MEJORAMIENTO SMART</a:t>
            </a:r>
          </a:p>
        </p:txBody>
      </p:sp>
    </p:spTree>
    <p:extLst>
      <p:ext uri="{BB962C8B-B14F-4D97-AF65-F5344CB8AC3E}">
        <p14:creationId xmlns:p14="http://schemas.microsoft.com/office/powerpoint/2010/main" val="329947080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258</TotalTime>
  <Words>616</Words>
  <Application>Microsoft Office PowerPoint</Application>
  <PresentationFormat>Panorámica</PresentationFormat>
  <Paragraphs>75</Paragraphs>
  <Slides>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vt:i4>
      </vt:variant>
    </vt:vector>
  </HeadingPairs>
  <TitlesOfParts>
    <vt:vector size="7" baseType="lpstr">
      <vt:lpstr>Arial</vt:lpstr>
      <vt:lpstr>Arial Black</vt:lpstr>
      <vt:lpstr>Calibri</vt:lpstr>
      <vt:lpstr>Calibri Light</vt:lpstr>
      <vt:lpstr>Tema de Office</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Andres Julian Guevara Celis</dc:creator>
  <cp:lastModifiedBy>Andres Julian Guevara Celis</cp:lastModifiedBy>
  <cp:revision>7</cp:revision>
  <dcterms:created xsi:type="dcterms:W3CDTF">2023-09-29T20:24:42Z</dcterms:created>
  <dcterms:modified xsi:type="dcterms:W3CDTF">2024-02-02T20:47:29Z</dcterms:modified>
</cp:coreProperties>
</file>